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80"/>
  </p:notesMasterIdLst>
  <p:sldIdLst>
    <p:sldId id="256" r:id="rId2"/>
    <p:sldId id="257" r:id="rId3"/>
    <p:sldId id="293" r:id="rId4"/>
    <p:sldId id="362" r:id="rId5"/>
    <p:sldId id="364" r:id="rId6"/>
    <p:sldId id="331" r:id="rId7"/>
    <p:sldId id="363" r:id="rId8"/>
    <p:sldId id="416" r:id="rId9"/>
    <p:sldId id="380" r:id="rId10"/>
    <p:sldId id="383" r:id="rId11"/>
    <p:sldId id="387" r:id="rId12"/>
    <p:sldId id="382" r:id="rId13"/>
    <p:sldId id="384" r:id="rId14"/>
    <p:sldId id="426" r:id="rId15"/>
    <p:sldId id="376" r:id="rId16"/>
    <p:sldId id="410" r:id="rId17"/>
    <p:sldId id="300" r:id="rId18"/>
    <p:sldId id="378" r:id="rId19"/>
    <p:sldId id="381" r:id="rId20"/>
    <p:sldId id="411" r:id="rId21"/>
    <p:sldId id="417" r:id="rId22"/>
    <p:sldId id="339" r:id="rId23"/>
    <p:sldId id="344" r:id="rId24"/>
    <p:sldId id="343" r:id="rId25"/>
    <p:sldId id="346" r:id="rId26"/>
    <p:sldId id="345" r:id="rId27"/>
    <p:sldId id="348" r:id="rId28"/>
    <p:sldId id="349" r:id="rId29"/>
    <p:sldId id="353" r:id="rId30"/>
    <p:sldId id="360" r:id="rId31"/>
    <p:sldId id="413" r:id="rId32"/>
    <p:sldId id="402" r:id="rId33"/>
    <p:sldId id="403" r:id="rId34"/>
    <p:sldId id="404" r:id="rId35"/>
    <p:sldId id="406" r:id="rId36"/>
    <p:sldId id="405" r:id="rId37"/>
    <p:sldId id="401" r:id="rId38"/>
    <p:sldId id="396" r:id="rId39"/>
    <p:sldId id="399" r:id="rId40"/>
    <p:sldId id="389" r:id="rId41"/>
    <p:sldId id="397" r:id="rId42"/>
    <p:sldId id="390" r:id="rId43"/>
    <p:sldId id="391" r:id="rId44"/>
    <p:sldId id="422" r:id="rId45"/>
    <p:sldId id="420" r:id="rId46"/>
    <p:sldId id="421" r:id="rId47"/>
    <p:sldId id="338" r:id="rId48"/>
    <p:sldId id="304" r:id="rId49"/>
    <p:sldId id="366" r:id="rId50"/>
    <p:sldId id="303" r:id="rId51"/>
    <p:sldId id="332" r:id="rId52"/>
    <p:sldId id="418" r:id="rId53"/>
    <p:sldId id="427" r:id="rId54"/>
    <p:sldId id="428" r:id="rId55"/>
    <p:sldId id="429" r:id="rId56"/>
    <p:sldId id="430" r:id="rId57"/>
    <p:sldId id="431" r:id="rId58"/>
    <p:sldId id="432" r:id="rId59"/>
    <p:sldId id="433" r:id="rId60"/>
    <p:sldId id="434" r:id="rId61"/>
    <p:sldId id="435" r:id="rId62"/>
    <p:sldId id="414" r:id="rId63"/>
    <p:sldId id="270" r:id="rId64"/>
    <p:sldId id="271" r:id="rId65"/>
    <p:sldId id="337" r:id="rId66"/>
    <p:sldId id="351" r:id="rId67"/>
    <p:sldId id="357" r:id="rId68"/>
    <p:sldId id="385" r:id="rId69"/>
    <p:sldId id="324" r:id="rId70"/>
    <p:sldId id="326" r:id="rId71"/>
    <p:sldId id="335" r:id="rId72"/>
    <p:sldId id="412" r:id="rId73"/>
    <p:sldId id="374" r:id="rId74"/>
    <p:sldId id="341" r:id="rId75"/>
    <p:sldId id="342" r:id="rId76"/>
    <p:sldId id="415" r:id="rId77"/>
    <p:sldId id="359" r:id="rId78"/>
    <p:sldId id="424"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931A72-505B-4E3F-9F16-DE497AABEEF5}">
          <p14:sldIdLst>
            <p14:sldId id="256"/>
            <p14:sldId id="257"/>
            <p14:sldId id="293"/>
            <p14:sldId id="362"/>
            <p14:sldId id="364"/>
            <p14:sldId id="331"/>
            <p14:sldId id="363"/>
            <p14:sldId id="416"/>
            <p14:sldId id="380"/>
            <p14:sldId id="383"/>
            <p14:sldId id="387"/>
            <p14:sldId id="382"/>
            <p14:sldId id="384"/>
            <p14:sldId id="426"/>
            <p14:sldId id="376"/>
            <p14:sldId id="410"/>
            <p14:sldId id="300"/>
            <p14:sldId id="378"/>
            <p14:sldId id="381"/>
            <p14:sldId id="411"/>
            <p14:sldId id="417"/>
            <p14:sldId id="339"/>
            <p14:sldId id="344"/>
            <p14:sldId id="343"/>
            <p14:sldId id="346"/>
            <p14:sldId id="345"/>
            <p14:sldId id="348"/>
            <p14:sldId id="349"/>
            <p14:sldId id="353"/>
            <p14:sldId id="360"/>
            <p14:sldId id="413"/>
            <p14:sldId id="402"/>
            <p14:sldId id="403"/>
            <p14:sldId id="404"/>
            <p14:sldId id="406"/>
            <p14:sldId id="405"/>
            <p14:sldId id="401"/>
            <p14:sldId id="396"/>
            <p14:sldId id="399"/>
            <p14:sldId id="389"/>
            <p14:sldId id="397"/>
            <p14:sldId id="390"/>
            <p14:sldId id="391"/>
            <p14:sldId id="422"/>
            <p14:sldId id="420"/>
            <p14:sldId id="421"/>
            <p14:sldId id="338"/>
            <p14:sldId id="304"/>
            <p14:sldId id="366"/>
            <p14:sldId id="303"/>
            <p14:sldId id="332"/>
            <p14:sldId id="418"/>
            <p14:sldId id="427"/>
            <p14:sldId id="428"/>
            <p14:sldId id="429"/>
            <p14:sldId id="430"/>
            <p14:sldId id="431"/>
            <p14:sldId id="432"/>
            <p14:sldId id="433"/>
            <p14:sldId id="434"/>
            <p14:sldId id="435"/>
            <p14:sldId id="414"/>
            <p14:sldId id="270"/>
            <p14:sldId id="271"/>
            <p14:sldId id="337"/>
            <p14:sldId id="351"/>
            <p14:sldId id="357"/>
            <p14:sldId id="385"/>
            <p14:sldId id="324"/>
            <p14:sldId id="326"/>
            <p14:sldId id="335"/>
            <p14:sldId id="412"/>
            <p14:sldId id="374"/>
            <p14:sldId id="341"/>
            <p14:sldId id="342"/>
            <p14:sldId id="415"/>
            <p14:sldId id="359"/>
            <p14:sldId id="42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A8AA5-FC74-834D-83B5-EF2821AFD35A}" v="323" dt="2019-04-20T17:45:34.4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4660"/>
  </p:normalViewPr>
  <p:slideViewPr>
    <p:cSldViewPr snapToGrid="0">
      <p:cViewPr varScale="1">
        <p:scale>
          <a:sx n="128" d="100"/>
          <a:sy n="128" d="100"/>
        </p:scale>
        <p:origin x="138" y="1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28AB3-69F7-4C64-9145-A4819E3D2ADB}" type="datetimeFigureOut">
              <a:rPr lang="en-GB" smtClean="0"/>
              <a:t>23/04/2019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8FBC7-2CEA-46F3-AA3E-32F14154EA53}" type="slidenum">
              <a:rPr lang="en-GB" smtClean="0"/>
              <a:t>‹#›</a:t>
            </a:fld>
            <a:endParaRPr lang="en-GB"/>
          </a:p>
        </p:txBody>
      </p:sp>
    </p:spTree>
    <p:extLst>
      <p:ext uri="{BB962C8B-B14F-4D97-AF65-F5344CB8AC3E}">
        <p14:creationId xmlns:p14="http://schemas.microsoft.com/office/powerpoint/2010/main" val="270448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4/23/2019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4/23/2019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windows/desktop/procthread/isolated-user-mode--ium--processe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windows/desktop/procthread/isolated-user-mode--ium--processe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microsoft.com/en-gb/windows/security/identity-protection/remote-credential-guar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gb/windows/security/identity-protection/remote-credential-guard"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windows/security/threat-protection/windows-defender-exploit-guard/windows-defender-exploit-guar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en-us/windows/security/threat-protection/windows-defender-exploit-guard/windows-defender-exploit-guard"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docs.microsoft.com/en-us/windows/security/threat-protection/windows-defender-exploit-guard/attack-surface-reduction-exploit-guar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windows/security/threat-protection/windows-defender-exploit-guard/network-protection-exploit-guard"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hyperlink" Target="https://techcommunity.microsoft.com/t5/Windows-Kernel-Internals/Windows-Sandbox/ba-p/301849"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techcommunity.microsoft.com/t5/Windows-Kernel-Internals/Windows-Sandbox/ba-p/301849"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community.microsoft.com/t5/Windows-Kernel-Internals/Windows-Sandbox/ba-p/301849"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ocs.microsoft.com/en-gb/windows/security/threat-protection/windows-defender-application-control/microsoft-recommended-block-rule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Microsoft/AaronLocker"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hyperlink" Target="https://docs.microsoft.com/en-us/windows/security/threat-protection/device-guard/introduction-to-device-guard-virtualization-based-security-and-windows-defender-application-contro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windows/security/information-protection/secure-the-windows-10-boot-proces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docs.microsoft.com/en-gb/windows/security/threat-protection/windows-defender-application-control/windows-defender-device-guard-and-applocker"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ncsc.gov.uk/section/advice-guidance/all-topics" TargetMode="External"/><Relationship Id="rId2" Type="http://schemas.openxmlformats.org/officeDocument/2006/relationships/hyperlink" Target="https://www.ncsc.gov.uk/collection/end-user-device-security?curPage=/collection/end-user-device-security/platform-specific-guidance/eud-security-guidance-windows-10-1809"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docs.microsoft.com/en-us/windows/security/threat-protection/windows-defender-application-guard/wd-app-guard-overview"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docs.microsoft.com/en-us/windows/security/threat-protection/windows-defender-application-control/applocker/optimize-applocker-performanc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docs.microsoft.com/en-us/windows-hardware/design/device-experiences/oem-secure-boot#secure-boot-requirement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s://www.microsoft.com/en-us/download/details.aspx?id=53337" TargetMode="External"/><Relationship Id="rId3" Type="http://schemas.openxmlformats.org/officeDocument/2006/relationships/hyperlink" Target="https://docs.microsoft.com/en-us/windows-hardware/drivers/bringup/acpi-system-description-tables" TargetMode="External"/><Relationship Id="rId7" Type="http://schemas.openxmlformats.org/officeDocument/2006/relationships/hyperlink" Target="https://docs.microsoft.com/en-us/windows-hardware/test/hlk/testref/b972fc52-2468-4462-9799-6a1898808c86" TargetMode="External"/><Relationship Id="rId2" Type="http://schemas.openxmlformats.org/officeDocument/2006/relationships/hyperlink" Target="https://docs.microsoft.com/en-us/windows-hardware/design/device-experiences/oem-tpm" TargetMode="External"/><Relationship Id="rId1" Type="http://schemas.openxmlformats.org/officeDocument/2006/relationships/slideLayout" Target="../slideLayouts/slideLayout2.xml"/><Relationship Id="rId6" Type="http://schemas.openxmlformats.org/officeDocument/2006/relationships/hyperlink" Target="https://docs.microsoft.com/en-us/windows-hardware/drivers/devtest/driver-verifier" TargetMode="External"/><Relationship Id="rId5" Type="http://schemas.openxmlformats.org/officeDocument/2006/relationships/hyperlink" Target="https://developer.microsoft.com/en-us/windows/hardware/windows-driver-kit" TargetMode="External"/><Relationship Id="rId4" Type="http://schemas.openxmlformats.org/officeDocument/2006/relationships/hyperlink" Target="https://docs.microsoft.com/en-us/windows-hardware/drivers/bringup/device-guard-requirements" TargetMode="External"/></Relationships>
</file>

<file path=ppt/slides/_rels/slide72.xml.rels><?xml version="1.0" encoding="UTF-8" standalone="yes"?>
<Relationships xmlns="http://schemas.openxmlformats.org/package/2006/relationships"><Relationship Id="rId2" Type="http://schemas.openxmlformats.org/officeDocument/2006/relationships/hyperlink" Target="https://technet.microsoft.com/library/security/2871997.aspx"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windows-hardware/design/compatibility/systems#systemfundamentalsfirmwareuefisecureboot" TargetMode="External"/><Relationship Id="rId2" Type="http://schemas.openxmlformats.org/officeDocument/2006/relationships/hyperlink" Target="https://docs.microsoft.com/en-us/windows-hardware/design/device-experiences/oem-secure-boot" TargetMode="External"/><Relationship Id="rId1" Type="http://schemas.openxmlformats.org/officeDocument/2006/relationships/slideLayout" Target="../slideLayouts/slideLayout2.xml"/><Relationship Id="rId6" Type="http://schemas.openxmlformats.org/officeDocument/2006/relationships/hyperlink" Target="https://docs.microsoft.com/en-us/windows-hardware/design/device-experiences/oem-vbs" TargetMode="External"/><Relationship Id="rId5" Type="http://schemas.openxmlformats.org/officeDocument/2006/relationships/hyperlink" Target="https://docs.microsoft.com/en-us/windows-hardware/design/device-experiences/oem-uefi" TargetMode="External"/><Relationship Id="rId4" Type="http://schemas.openxmlformats.org/officeDocument/2006/relationships/hyperlink" Target="https://docs.microsoft.com/en-us/windows-hardware/design/device-experiences/oem-tp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docs.microsoft.com/windows-server/virtualization/hyper-v/hyper-v-on-windows-server" TargetMode="External"/><Relationship Id="rId2" Type="http://schemas.openxmlformats.org/officeDocument/2006/relationships/hyperlink" Target="https://docs.microsoft.com/en-us/windows/security/threat-protection/windows-defender-application-guard/reqs-wd-app-guard" TargetMode="External"/><Relationship Id="rId1" Type="http://schemas.openxmlformats.org/officeDocument/2006/relationships/slideLayout" Target="../slideLayouts/slideLayout2.xml"/><Relationship Id="rId5" Type="http://schemas.openxmlformats.org/officeDocument/2006/relationships/hyperlink" Target="https://docs.microsoft.com/virtualization/hyper-v-on-windows/reference/tlfs" TargetMode="External"/><Relationship Id="rId4" Type="http://schemas.openxmlformats.org/officeDocument/2006/relationships/hyperlink" Target="https://docs.microsoft.com/virtualization/hyper-v-on-windows/about/" TargetMode="External"/></Relationships>
</file>

<file path=ppt/slides/_rels/slide75.xml.rels><?xml version="1.0" encoding="UTF-8" standalone="yes"?>
<Relationships xmlns="http://schemas.openxmlformats.org/package/2006/relationships"><Relationship Id="rId2" Type="http://schemas.openxmlformats.org/officeDocument/2006/relationships/hyperlink" Target="https://docs.microsoft.com/en-us/windows/security/threat-protection/windows-defender-application-guard/reqs-wd-app-guard"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docs.microsoft.com/en-us/windows/security/threat-protection/windows-defender-exploit-guard/attack-surface-reduction-exploit-guard"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docs.microsoft.com/windows/security/information-protection/bitlocker/bitlocker-device-encryption-overview-windows-10#bitlocker-device-encryption"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416" y="2594917"/>
            <a:ext cx="9424087" cy="2578443"/>
          </a:xfrm>
        </p:spPr>
        <p:txBody>
          <a:bodyPr anchor="ctr"/>
          <a:lstStyle/>
          <a:p>
            <a:pPr algn="ctr"/>
            <a:r>
              <a:rPr lang="en-GB" dirty="0" smtClean="0">
                <a:solidFill>
                  <a:schemeClr val="tx1">
                    <a:lumMod val="65000"/>
                    <a:lumOff val="35000"/>
                  </a:schemeClr>
                </a:solidFill>
              </a:rPr>
              <a:t>Securing Windows 10</a:t>
            </a:r>
            <a:br>
              <a:rPr lang="en-GB" dirty="0" smtClean="0">
                <a:solidFill>
                  <a:schemeClr val="tx1">
                    <a:lumMod val="65000"/>
                    <a:lumOff val="35000"/>
                  </a:schemeClr>
                </a:solidFill>
              </a:rPr>
            </a:b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smtClean="0">
                <a:solidFill>
                  <a:schemeClr val="tx1">
                    <a:lumMod val="65000"/>
                    <a:lumOff val="35000"/>
                  </a:schemeClr>
                </a:solidFill>
              </a:rPr>
              <a:t>Native Defence Features</a:t>
            </a:r>
            <a:endParaRPr lang="en-GB" dirty="0">
              <a:solidFill>
                <a:schemeClr val="tx1">
                  <a:lumMod val="65000"/>
                  <a:lumOff val="35000"/>
                </a:schemeClr>
              </a:solidFill>
            </a:endParaRPr>
          </a:p>
        </p:txBody>
      </p:sp>
    </p:spTree>
    <p:extLst>
      <p:ext uri="{BB962C8B-B14F-4D97-AF65-F5344CB8AC3E}">
        <p14:creationId xmlns:p14="http://schemas.microsoft.com/office/powerpoint/2010/main" val="2784292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Ring Level Privileges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568478"/>
            <a:ext cx="8596668" cy="3880773"/>
          </a:xfrm>
        </p:spPr>
        <p:txBody>
          <a:bodyPr/>
          <a:lstStyle/>
          <a:p>
            <a:r>
              <a:rPr lang="en-GB" dirty="0" smtClean="0"/>
              <a:t>While </a:t>
            </a:r>
            <a:r>
              <a:rPr lang="en-GB" dirty="0"/>
              <a:t>the previous slide diagram is typically used to represent ring levels I feel the below is easier to </a:t>
            </a:r>
            <a:r>
              <a:rPr lang="en-GB" dirty="0" smtClean="0"/>
              <a:t>digest</a:t>
            </a:r>
          </a:p>
          <a:p>
            <a:endParaRPr lang="en-GB" dirty="0"/>
          </a:p>
          <a:p>
            <a:r>
              <a:rPr lang="en-GB" dirty="0" smtClean="0"/>
              <a:t>I </a:t>
            </a:r>
            <a:r>
              <a:rPr lang="en-GB" dirty="0"/>
              <a:t>would describe ring levels as providing ‘</a:t>
            </a:r>
            <a:r>
              <a:rPr lang="en-GB" dirty="0" smtClean="0"/>
              <a:t>vertical</a:t>
            </a:r>
            <a:r>
              <a:rPr lang="en-GB" dirty="0"/>
              <a:t>’ privilege </a:t>
            </a:r>
            <a:r>
              <a:rPr lang="en-GB" dirty="0" smtClean="0"/>
              <a:t>levels</a:t>
            </a:r>
          </a:p>
        </p:txBody>
      </p:sp>
      <p:grpSp>
        <p:nvGrpSpPr>
          <p:cNvPr id="4" name="Group 3"/>
          <p:cNvGrpSpPr/>
          <p:nvPr/>
        </p:nvGrpSpPr>
        <p:grpSpPr>
          <a:xfrm>
            <a:off x="2610115" y="3464058"/>
            <a:ext cx="5463913" cy="2225040"/>
            <a:chOff x="677334" y="3314156"/>
            <a:chExt cx="5463913" cy="2225040"/>
          </a:xfrm>
        </p:grpSpPr>
        <p:graphicFrame>
          <p:nvGraphicFramePr>
            <p:cNvPr id="7" name="Content Placeholder 3"/>
            <p:cNvGraphicFramePr>
              <a:graphicFrameLocks/>
            </p:cNvGraphicFramePr>
            <p:nvPr>
              <p:extLst>
                <p:ext uri="{D42A27DB-BD31-4B8C-83A1-F6EECF244321}">
                  <p14:modId xmlns:p14="http://schemas.microsoft.com/office/powerpoint/2010/main" val="2643285209"/>
                </p:ext>
              </p:extLst>
            </p:nvPr>
          </p:nvGraphicFramePr>
          <p:xfrm>
            <a:off x="1220281" y="3314156"/>
            <a:ext cx="4920966" cy="2225040"/>
          </p:xfrm>
          <a:graphic>
            <a:graphicData uri="http://schemas.openxmlformats.org/drawingml/2006/table">
              <a:tbl>
                <a:tblPr firstRow="1" bandRow="1">
                  <a:tableStyleId>{D7AC3CCA-C797-4891-BE02-D94E43425B78}</a:tableStyleId>
                </a:tblPr>
                <a:tblGrid>
                  <a:gridCol w="2460483">
                    <a:extLst>
                      <a:ext uri="{9D8B030D-6E8A-4147-A177-3AD203B41FA5}">
                        <a16:colId xmlns:a16="http://schemas.microsoft.com/office/drawing/2014/main" val="225375707"/>
                      </a:ext>
                    </a:extLst>
                  </a:gridCol>
                  <a:gridCol w="2460483">
                    <a:extLst>
                      <a:ext uri="{9D8B030D-6E8A-4147-A177-3AD203B41FA5}">
                        <a16:colId xmlns:a16="http://schemas.microsoft.com/office/drawing/2014/main" val="3243539587"/>
                      </a:ext>
                    </a:extLst>
                  </a:gridCol>
                </a:tblGrid>
                <a:tr h="370840">
                  <a:tc>
                    <a:txBody>
                      <a:bodyPr/>
                      <a:lstStyle/>
                      <a:p>
                        <a:pPr algn="ctr"/>
                        <a:r>
                          <a:rPr lang="en-GB" b="1" dirty="0"/>
                          <a:t>RING 3</a:t>
                        </a:r>
                      </a:p>
                    </a:txBody>
                    <a:tcPr/>
                  </a:tc>
                  <a:tc>
                    <a:txBody>
                      <a:bodyPr/>
                      <a:lstStyle/>
                      <a:p>
                        <a:pPr algn="ctr"/>
                        <a:r>
                          <a:rPr lang="en-GB" b="1" dirty="0"/>
                          <a:t>USER MODE</a:t>
                        </a:r>
                      </a:p>
                    </a:txBody>
                    <a:tcPr/>
                  </a:tc>
                  <a:extLst>
                    <a:ext uri="{0D108BD9-81ED-4DB2-BD59-A6C34878D82A}">
                      <a16:rowId xmlns:a16="http://schemas.microsoft.com/office/drawing/2014/main" val="3474514075"/>
                    </a:ext>
                  </a:extLst>
                </a:tr>
                <a:tr h="370840">
                  <a:tc>
                    <a:txBody>
                      <a:bodyPr/>
                      <a:lstStyle/>
                      <a:p>
                        <a:pPr algn="ctr"/>
                        <a:r>
                          <a:rPr lang="en-GB" b="1" dirty="0"/>
                          <a:t>RING 2</a:t>
                        </a:r>
                      </a:p>
                    </a:txBody>
                    <a:tcPr/>
                  </a:tc>
                  <a:tc>
                    <a:txBody>
                      <a:bodyPr/>
                      <a:lstStyle/>
                      <a:p>
                        <a:pPr algn="ctr"/>
                        <a:endParaRPr lang="en-GB" b="1" dirty="0"/>
                      </a:p>
                    </a:txBody>
                    <a:tcPr/>
                  </a:tc>
                  <a:extLst>
                    <a:ext uri="{0D108BD9-81ED-4DB2-BD59-A6C34878D82A}">
                      <a16:rowId xmlns:a16="http://schemas.microsoft.com/office/drawing/2014/main" val="1906875379"/>
                    </a:ext>
                  </a:extLst>
                </a:tr>
                <a:tr h="370840">
                  <a:tc>
                    <a:txBody>
                      <a:bodyPr/>
                      <a:lstStyle/>
                      <a:p>
                        <a:pPr algn="ctr"/>
                        <a:r>
                          <a:rPr lang="en-GB" b="1" dirty="0"/>
                          <a:t>RING 1</a:t>
                        </a:r>
                      </a:p>
                    </a:txBody>
                    <a:tcPr/>
                  </a:tc>
                  <a:tc>
                    <a:txBody>
                      <a:bodyPr/>
                      <a:lstStyle/>
                      <a:p>
                        <a:pPr algn="ctr"/>
                        <a:endParaRPr lang="en-GB" b="1" dirty="0"/>
                      </a:p>
                    </a:txBody>
                    <a:tcPr/>
                  </a:tc>
                  <a:extLst>
                    <a:ext uri="{0D108BD9-81ED-4DB2-BD59-A6C34878D82A}">
                      <a16:rowId xmlns:a16="http://schemas.microsoft.com/office/drawing/2014/main" val="2215487861"/>
                    </a:ext>
                  </a:extLst>
                </a:tr>
                <a:tr h="370840">
                  <a:tc>
                    <a:txBody>
                      <a:bodyPr/>
                      <a:lstStyle/>
                      <a:p>
                        <a:pPr algn="ctr"/>
                        <a:r>
                          <a:rPr lang="en-GB" b="1" dirty="0"/>
                          <a:t>RING 0</a:t>
                        </a:r>
                      </a:p>
                    </a:txBody>
                    <a:tcPr/>
                  </a:tc>
                  <a:tc>
                    <a:txBody>
                      <a:bodyPr/>
                      <a:lstStyle/>
                      <a:p>
                        <a:pPr algn="ctr"/>
                        <a:r>
                          <a:rPr lang="en-GB" b="1" dirty="0"/>
                          <a:t>KERNEL MODE</a:t>
                        </a:r>
                      </a:p>
                    </a:txBody>
                    <a:tcPr/>
                  </a:tc>
                  <a:extLst>
                    <a:ext uri="{0D108BD9-81ED-4DB2-BD59-A6C34878D82A}">
                      <a16:rowId xmlns:a16="http://schemas.microsoft.com/office/drawing/2014/main" val="3930166973"/>
                    </a:ext>
                  </a:extLst>
                </a:tr>
                <a:tr h="370840">
                  <a:tc>
                    <a:txBody>
                      <a:bodyPr/>
                      <a:lstStyle/>
                      <a:p>
                        <a:pPr algn="ctr"/>
                        <a:r>
                          <a:rPr lang="en-GB" b="1" dirty="0"/>
                          <a:t>RING -1</a:t>
                        </a:r>
                      </a:p>
                    </a:txBody>
                    <a:tcPr/>
                  </a:tc>
                  <a:tc>
                    <a:txBody>
                      <a:bodyPr/>
                      <a:lstStyle/>
                      <a:p>
                        <a:pPr algn="ctr"/>
                        <a:r>
                          <a:rPr lang="en-GB" b="1" dirty="0"/>
                          <a:t>HYPERVISOR</a:t>
                        </a:r>
                      </a:p>
                    </a:txBody>
                    <a:tcPr/>
                  </a:tc>
                  <a:extLst>
                    <a:ext uri="{0D108BD9-81ED-4DB2-BD59-A6C34878D82A}">
                      <a16:rowId xmlns:a16="http://schemas.microsoft.com/office/drawing/2014/main" val="4082718273"/>
                    </a:ext>
                  </a:extLst>
                </a:tr>
                <a:tr h="370840">
                  <a:tc>
                    <a:txBody>
                      <a:bodyPr/>
                      <a:lstStyle/>
                      <a:p>
                        <a:pPr algn="ctr"/>
                        <a:r>
                          <a:rPr lang="en-GB" b="1" dirty="0"/>
                          <a:t>RING -2</a:t>
                        </a:r>
                      </a:p>
                    </a:txBody>
                    <a:tcPr/>
                  </a:tc>
                  <a:tc>
                    <a:txBody>
                      <a:bodyPr/>
                      <a:lstStyle/>
                      <a:p>
                        <a:pPr algn="ctr"/>
                        <a:r>
                          <a:rPr lang="en-GB" b="1" dirty="0"/>
                          <a:t>SMM</a:t>
                        </a:r>
                      </a:p>
                    </a:txBody>
                    <a:tcPr/>
                  </a:tc>
                  <a:extLst>
                    <a:ext uri="{0D108BD9-81ED-4DB2-BD59-A6C34878D82A}">
                      <a16:rowId xmlns:a16="http://schemas.microsoft.com/office/drawing/2014/main" val="822241139"/>
                    </a:ext>
                  </a:extLst>
                </a:tr>
              </a:tbl>
            </a:graphicData>
          </a:graphic>
        </p:graphicFrame>
        <p:sp>
          <p:nvSpPr>
            <p:cNvPr id="8" name="Up-Down Arrow 7"/>
            <p:cNvSpPr/>
            <p:nvPr/>
          </p:nvSpPr>
          <p:spPr>
            <a:xfrm>
              <a:off x="677334" y="3314156"/>
              <a:ext cx="484632" cy="2225040"/>
            </a:xfrm>
            <a:prstGeom prst="upDownArrow">
              <a:avLst/>
            </a:prstGeom>
            <a:gradFill flip="none" rotWithShape="1">
              <a:gsLst>
                <a:gs pos="0">
                  <a:srgbClr val="C00000"/>
                </a:gs>
                <a:gs pos="79000">
                  <a:srgbClr val="00B050"/>
                </a:gs>
                <a:gs pos="100000">
                  <a:srgbClr val="00B050"/>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p:cNvSpPr txBox="1"/>
          <p:nvPr/>
        </p:nvSpPr>
        <p:spPr>
          <a:xfrm>
            <a:off x="677334" y="5319766"/>
            <a:ext cx="1843790" cy="369332"/>
          </a:xfrm>
          <a:prstGeom prst="rect">
            <a:avLst/>
          </a:prstGeom>
          <a:noFill/>
        </p:spPr>
        <p:txBody>
          <a:bodyPr wrap="square" rtlCol="0">
            <a:spAutoFit/>
          </a:bodyPr>
          <a:lstStyle/>
          <a:p>
            <a:r>
              <a:rPr lang="en-GB" dirty="0" smtClean="0"/>
              <a:t>Higher Privilege</a:t>
            </a:r>
            <a:endParaRPr lang="en-GB" dirty="0"/>
          </a:p>
        </p:txBody>
      </p:sp>
      <p:sp>
        <p:nvSpPr>
          <p:cNvPr id="17" name="TextBox 16"/>
          <p:cNvSpPr txBox="1"/>
          <p:nvPr/>
        </p:nvSpPr>
        <p:spPr>
          <a:xfrm>
            <a:off x="677334" y="3380454"/>
            <a:ext cx="1843790" cy="369332"/>
          </a:xfrm>
          <a:prstGeom prst="rect">
            <a:avLst/>
          </a:prstGeom>
          <a:noFill/>
        </p:spPr>
        <p:txBody>
          <a:bodyPr wrap="square" rtlCol="0">
            <a:spAutoFit/>
          </a:bodyPr>
          <a:lstStyle/>
          <a:p>
            <a:r>
              <a:rPr lang="en-GB" dirty="0" smtClean="0"/>
              <a:t>Lower Privilege</a:t>
            </a:r>
            <a:endParaRPr lang="en-GB" dirty="0"/>
          </a:p>
        </p:txBody>
      </p:sp>
    </p:spTree>
    <p:extLst>
      <p:ext uri="{BB962C8B-B14F-4D97-AF65-F5344CB8AC3E}">
        <p14:creationId xmlns:p14="http://schemas.microsoft.com/office/powerpoint/2010/main" val="107387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2922" y="825150"/>
            <a:ext cx="8688454" cy="4972470"/>
          </a:xfrm>
          <a:prstGeom prst="rect">
            <a:avLst/>
          </a:prstGeom>
        </p:spPr>
      </p:pic>
    </p:spTree>
    <p:extLst>
      <p:ext uri="{BB962C8B-B14F-4D97-AF65-F5344CB8AC3E}">
        <p14:creationId xmlns:p14="http://schemas.microsoft.com/office/powerpoint/2010/main" val="39902513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New Privilege Model</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38301"/>
            <a:ext cx="8596668" cy="5114768"/>
          </a:xfrm>
        </p:spPr>
        <p:txBody>
          <a:bodyPr>
            <a:normAutofit/>
          </a:bodyPr>
          <a:lstStyle/>
          <a:p>
            <a:pPr marL="0" indent="0">
              <a:buNone/>
            </a:pPr>
            <a:r>
              <a:rPr lang="en-GB" dirty="0" smtClean="0"/>
              <a:t>We need a new way of defining privilege/trust levels</a:t>
            </a:r>
          </a:p>
          <a:p>
            <a:r>
              <a:rPr lang="en-GB" dirty="0" smtClean="0"/>
              <a:t>Virtual Trust Level – VTL</a:t>
            </a:r>
          </a:p>
          <a:p>
            <a:pPr lvl="1"/>
            <a:r>
              <a:rPr lang="en-GB" dirty="0" smtClean="0"/>
              <a:t>Integer based (0, 1, </a:t>
            </a:r>
            <a:r>
              <a:rPr lang="en-GB" dirty="0" err="1" smtClean="0"/>
              <a:t>etc</a:t>
            </a:r>
            <a:r>
              <a:rPr lang="en-GB" dirty="0" smtClean="0"/>
              <a:t>)</a:t>
            </a:r>
          </a:p>
          <a:p>
            <a:pPr lvl="1"/>
            <a:r>
              <a:rPr lang="en-GB" dirty="0" smtClean="0"/>
              <a:t>Higher VTL number = greater privilege/trust</a:t>
            </a:r>
          </a:p>
          <a:p>
            <a:pPr lvl="1"/>
            <a:endParaRPr lang="en-GB" dirty="0" smtClean="0"/>
          </a:p>
          <a:p>
            <a:r>
              <a:rPr lang="en-GB" dirty="0" smtClean="0"/>
              <a:t>Currently two VTL levels, spec allows for additional VTL levels as required</a:t>
            </a:r>
          </a:p>
          <a:p>
            <a:pPr lvl="1"/>
            <a:r>
              <a:rPr lang="en-GB" dirty="0" smtClean="0"/>
              <a:t>VTL 0 – Normal </a:t>
            </a:r>
            <a:r>
              <a:rPr lang="en-GB" dirty="0"/>
              <a:t>Mode/World</a:t>
            </a:r>
          </a:p>
          <a:p>
            <a:pPr lvl="1"/>
            <a:r>
              <a:rPr lang="en-GB" dirty="0" smtClean="0"/>
              <a:t>VTL 1 – </a:t>
            </a:r>
            <a:r>
              <a:rPr lang="en-GB" dirty="0"/>
              <a:t>Secure </a:t>
            </a:r>
            <a:r>
              <a:rPr lang="en-GB" dirty="0" smtClean="0"/>
              <a:t>Mode/World</a:t>
            </a:r>
          </a:p>
          <a:p>
            <a:pPr lvl="1"/>
            <a:endParaRPr lang="en-GB" dirty="0"/>
          </a:p>
          <a:p>
            <a:r>
              <a:rPr lang="en-GB" dirty="0" smtClean="0"/>
              <a:t>VTL is hardware enforced – control who can READ/WRITE/EXECUTE (RWX) memory regions via EPT/SLAT</a:t>
            </a:r>
          </a:p>
          <a:p>
            <a:pPr lvl="1"/>
            <a:r>
              <a:rPr lang="en-GB" dirty="0" smtClean="0"/>
              <a:t>Require Secure Boot and IOMMU (DMA protection)</a:t>
            </a:r>
          </a:p>
        </p:txBody>
      </p:sp>
    </p:spTree>
    <p:extLst>
      <p:ext uri="{BB962C8B-B14F-4D97-AF65-F5344CB8AC3E}">
        <p14:creationId xmlns:p14="http://schemas.microsoft.com/office/powerpoint/2010/main" val="2544278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Virtual Trust Level (VTL)</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67932"/>
            <a:ext cx="8596668" cy="4330152"/>
          </a:xfrm>
        </p:spPr>
        <p:txBody>
          <a:bodyPr>
            <a:normAutofit/>
          </a:bodyPr>
          <a:lstStyle/>
          <a:p>
            <a:pPr marL="0" indent="0">
              <a:buNone/>
            </a:pPr>
            <a:r>
              <a:rPr lang="en-GB" dirty="0" smtClean="0"/>
              <a:t>We can describe Virtual Trust Levels as providing horizontal privilege, or a way of defining new isolation boundaries</a:t>
            </a:r>
          </a:p>
          <a:p>
            <a:endParaRPr lang="en-GB" dirty="0"/>
          </a:p>
          <a:p>
            <a:endParaRPr lang="en-GB" dirty="0" smtClean="0"/>
          </a:p>
          <a:p>
            <a:endParaRPr lang="en-GB" dirty="0"/>
          </a:p>
          <a:p>
            <a:endParaRPr lang="en-GB" dirty="0" smtClean="0"/>
          </a:p>
          <a:p>
            <a:endParaRPr lang="en-GB" dirty="0"/>
          </a:p>
          <a:p>
            <a:endParaRPr lang="en-GB" dirty="0" smtClean="0"/>
          </a:p>
          <a:p>
            <a:pPr marL="0" indent="0">
              <a:buNone/>
            </a:pPr>
            <a:endParaRPr lang="en-GB" b="1" u="sng" dirty="0" smtClean="0"/>
          </a:p>
          <a:p>
            <a:pPr marL="0" indent="0">
              <a:buNone/>
            </a:pPr>
            <a:r>
              <a:rPr lang="en-GB" b="1" u="sng" dirty="0" smtClean="0"/>
              <a:t>Remember</a:t>
            </a:r>
            <a:r>
              <a:rPr lang="en-GB" dirty="0" smtClean="0"/>
              <a:t> – currently we only have 2 VTL levels, 0 and 1 however the specification allows for additional VTL levels if required</a:t>
            </a:r>
            <a:endParaRPr lang="en-GB" dirty="0"/>
          </a:p>
        </p:txBody>
      </p:sp>
      <p:grpSp>
        <p:nvGrpSpPr>
          <p:cNvPr id="14" name="Group 13"/>
          <p:cNvGrpSpPr/>
          <p:nvPr/>
        </p:nvGrpSpPr>
        <p:grpSpPr>
          <a:xfrm>
            <a:off x="2176159" y="3433492"/>
            <a:ext cx="5254053" cy="1399032"/>
            <a:chOff x="1349114" y="3643775"/>
            <a:chExt cx="5254053" cy="1399032"/>
          </a:xfrm>
        </p:grpSpPr>
        <p:grpSp>
          <p:nvGrpSpPr>
            <p:cNvPr id="13" name="Group 12"/>
            <p:cNvGrpSpPr/>
            <p:nvPr/>
          </p:nvGrpSpPr>
          <p:grpSpPr>
            <a:xfrm>
              <a:off x="1349114" y="3643775"/>
              <a:ext cx="5254053" cy="914400"/>
              <a:chOff x="1349114" y="3643775"/>
              <a:chExt cx="5254053" cy="914400"/>
            </a:xfrm>
          </p:grpSpPr>
          <p:sp>
            <p:nvSpPr>
              <p:cNvPr id="4" name="Rounded Rectangle 3"/>
              <p:cNvSpPr/>
              <p:nvPr/>
            </p:nvSpPr>
            <p:spPr>
              <a:xfrm>
                <a:off x="1349114" y="3643775"/>
                <a:ext cx="914400" cy="914400"/>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VTL 0</a:t>
                </a:r>
                <a:endParaRPr lang="en-GB" dirty="0"/>
              </a:p>
            </p:txBody>
          </p:sp>
          <p:sp>
            <p:nvSpPr>
              <p:cNvPr id="6" name="Rounded Rectangle 5"/>
              <p:cNvSpPr/>
              <p:nvPr/>
            </p:nvSpPr>
            <p:spPr>
              <a:xfrm>
                <a:off x="4242216" y="3643775"/>
                <a:ext cx="914400" cy="914400"/>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VTL 2</a:t>
                </a:r>
                <a:endParaRPr lang="en-GB" dirty="0"/>
              </a:p>
            </p:txBody>
          </p:sp>
          <p:sp>
            <p:nvSpPr>
              <p:cNvPr id="7" name="Rounded Rectangle 6"/>
              <p:cNvSpPr/>
              <p:nvPr/>
            </p:nvSpPr>
            <p:spPr>
              <a:xfrm>
                <a:off x="5688767" y="3643775"/>
                <a:ext cx="914400" cy="914400"/>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VTL …</a:t>
                </a:r>
                <a:endParaRPr lang="en-GB" dirty="0"/>
              </a:p>
            </p:txBody>
          </p:sp>
          <p:sp>
            <p:nvSpPr>
              <p:cNvPr id="8" name="Rounded Rectangle 7"/>
              <p:cNvSpPr/>
              <p:nvPr/>
            </p:nvSpPr>
            <p:spPr>
              <a:xfrm>
                <a:off x="2795665" y="3643775"/>
                <a:ext cx="914400" cy="914400"/>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VTL 1</a:t>
                </a:r>
                <a:endParaRPr lang="en-GB" dirty="0"/>
              </a:p>
            </p:txBody>
          </p:sp>
        </p:grpSp>
        <p:sp>
          <p:nvSpPr>
            <p:cNvPr id="9" name="Up-Down Arrow 8"/>
            <p:cNvSpPr/>
            <p:nvPr/>
          </p:nvSpPr>
          <p:spPr>
            <a:xfrm rot="5400000">
              <a:off x="3733825" y="2173465"/>
              <a:ext cx="484632" cy="5254052"/>
            </a:xfrm>
            <a:prstGeom prst="upDownArrow">
              <a:avLst/>
            </a:prstGeom>
            <a:gradFill flip="none" rotWithShape="1">
              <a:gsLst>
                <a:gs pos="0">
                  <a:srgbClr val="C00000"/>
                </a:gs>
                <a:gs pos="27000">
                  <a:schemeClr val="accent4">
                    <a:lumMod val="75000"/>
                  </a:schemeClr>
                </a:gs>
                <a:gs pos="100000">
                  <a:srgbClr val="00B05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p:cNvSpPr txBox="1"/>
          <p:nvPr/>
        </p:nvSpPr>
        <p:spPr>
          <a:xfrm>
            <a:off x="7430212" y="4415511"/>
            <a:ext cx="1843790" cy="369332"/>
          </a:xfrm>
          <a:prstGeom prst="rect">
            <a:avLst/>
          </a:prstGeom>
          <a:noFill/>
        </p:spPr>
        <p:txBody>
          <a:bodyPr wrap="square" rtlCol="0">
            <a:spAutoFit/>
          </a:bodyPr>
          <a:lstStyle/>
          <a:p>
            <a:r>
              <a:rPr lang="en-GB" dirty="0" smtClean="0"/>
              <a:t>Higher Privilege</a:t>
            </a:r>
            <a:endParaRPr lang="en-GB" dirty="0"/>
          </a:p>
        </p:txBody>
      </p:sp>
      <p:sp>
        <p:nvSpPr>
          <p:cNvPr id="12" name="TextBox 11"/>
          <p:cNvSpPr txBox="1"/>
          <p:nvPr/>
        </p:nvSpPr>
        <p:spPr>
          <a:xfrm>
            <a:off x="424895" y="4415511"/>
            <a:ext cx="1843790" cy="369332"/>
          </a:xfrm>
          <a:prstGeom prst="rect">
            <a:avLst/>
          </a:prstGeom>
          <a:noFill/>
        </p:spPr>
        <p:txBody>
          <a:bodyPr wrap="square" rtlCol="0">
            <a:spAutoFit/>
          </a:bodyPr>
          <a:lstStyle/>
          <a:p>
            <a:r>
              <a:rPr lang="en-GB" dirty="0" smtClean="0"/>
              <a:t>Lower Privilege</a:t>
            </a:r>
            <a:endParaRPr lang="en-GB" dirty="0"/>
          </a:p>
        </p:txBody>
      </p:sp>
    </p:spTree>
    <p:extLst>
      <p:ext uri="{BB962C8B-B14F-4D97-AF65-F5344CB8AC3E}">
        <p14:creationId xmlns:p14="http://schemas.microsoft.com/office/powerpoint/2010/main" val="3265297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66800" y="146969"/>
            <a:ext cx="8167575" cy="6528931"/>
          </a:xfrm>
          <a:prstGeom prst="rect">
            <a:avLst/>
          </a:prstGeom>
        </p:spPr>
      </p:pic>
    </p:spTree>
    <p:extLst>
      <p:ext uri="{BB962C8B-B14F-4D97-AF65-F5344CB8AC3E}">
        <p14:creationId xmlns:p14="http://schemas.microsoft.com/office/powerpoint/2010/main" val="3166242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909"/>
            <a:ext cx="8596668" cy="660399"/>
          </a:xfrm>
        </p:spPr>
        <p:txBody>
          <a:bodyPr/>
          <a:lstStyle/>
          <a:p>
            <a:r>
              <a:rPr lang="en-GB" dirty="0" smtClean="0">
                <a:solidFill>
                  <a:schemeClr val="tx1">
                    <a:lumMod val="65000"/>
                    <a:lumOff val="35000"/>
                  </a:schemeClr>
                </a:solidFill>
              </a:rPr>
              <a:t>Isolated</a:t>
            </a:r>
            <a:r>
              <a:rPr lang="fr-FR" dirty="0" smtClean="0">
                <a:solidFill>
                  <a:schemeClr val="tx1">
                    <a:lumMod val="65000"/>
                    <a:lumOff val="35000"/>
                  </a:schemeClr>
                </a:solidFill>
              </a:rPr>
              <a:t> </a:t>
            </a:r>
            <a:r>
              <a:rPr lang="fr-FR" dirty="0">
                <a:solidFill>
                  <a:schemeClr val="tx1">
                    <a:lumMod val="65000"/>
                    <a:lumOff val="35000"/>
                  </a:schemeClr>
                </a:solidFill>
              </a:rPr>
              <a:t>User Mode (IUM) </a:t>
            </a:r>
            <a:r>
              <a:rPr lang="en-GB" dirty="0" smtClean="0">
                <a:solidFill>
                  <a:schemeClr val="tx1">
                    <a:lumMod val="65000"/>
                    <a:lumOff val="35000"/>
                  </a:schemeClr>
                </a:solidFill>
              </a:rPr>
              <a:t>Processes</a:t>
            </a:r>
            <a:endParaRPr lang="en-GB" dirty="0">
              <a:solidFill>
                <a:schemeClr val="tx1">
                  <a:lumMod val="65000"/>
                  <a:lumOff val="35000"/>
                </a:schemeClr>
              </a:solidFill>
            </a:endParaRPr>
          </a:p>
        </p:txBody>
      </p:sp>
      <p:pic>
        <p:nvPicPr>
          <p:cNvPr id="7170" name="Picture 2" descr="https://docs.microsoft.com/en-us/windows/desktop/procthread/images/uim-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34" y="640490"/>
            <a:ext cx="11774966" cy="5944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7334" y="6611779"/>
            <a:ext cx="7076016" cy="246221"/>
          </a:xfrm>
          <a:prstGeom prst="rect">
            <a:avLst/>
          </a:prstGeom>
          <a:noFill/>
        </p:spPr>
        <p:txBody>
          <a:bodyPr wrap="square" rtlCol="0">
            <a:spAutoFit/>
          </a:bodyPr>
          <a:lstStyle/>
          <a:p>
            <a:r>
              <a:rPr lang="en-GB" sz="1000" i="1" dirty="0" smtClean="0"/>
              <a:t>Reference: </a:t>
            </a:r>
            <a:r>
              <a:rPr lang="en-GB" sz="1000" i="1" dirty="0" smtClean="0">
                <a:hlinkClick r:id="rId3"/>
              </a:rPr>
              <a:t>https://docs.microsoft.com/en-us/windows/desktop/procthread/isolated-user-mode--ium--processes</a:t>
            </a:r>
            <a:endParaRPr lang="en-GB" sz="1000" i="1" dirty="0"/>
          </a:p>
        </p:txBody>
      </p:sp>
    </p:spTree>
    <p:extLst>
      <p:ext uri="{BB962C8B-B14F-4D97-AF65-F5344CB8AC3E}">
        <p14:creationId xmlns:p14="http://schemas.microsoft.com/office/powerpoint/2010/main" val="29232967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Ring Levels and VTL Domains</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smtClean="0"/>
              <a:t>Think of it like this –</a:t>
            </a:r>
          </a:p>
          <a:p>
            <a:pPr lvl="1"/>
            <a:r>
              <a:rPr lang="en-GB" sz="1800" dirty="0" smtClean="0"/>
              <a:t>Ring levels define </a:t>
            </a:r>
            <a:r>
              <a:rPr lang="en-GB" sz="1800" b="1" dirty="0" smtClean="0">
                <a:solidFill>
                  <a:srgbClr val="FF0000"/>
                </a:solidFill>
              </a:rPr>
              <a:t>POWER / PRIVILEGE</a:t>
            </a:r>
          </a:p>
          <a:p>
            <a:pPr lvl="1"/>
            <a:r>
              <a:rPr lang="en-GB" sz="1800" dirty="0" smtClean="0"/>
              <a:t>VTL’s define </a:t>
            </a:r>
            <a:r>
              <a:rPr lang="en-GB" sz="1800" b="1" dirty="0" smtClean="0">
                <a:solidFill>
                  <a:srgbClr val="FF0000"/>
                </a:solidFill>
              </a:rPr>
              <a:t>ISOLATION</a:t>
            </a:r>
          </a:p>
          <a:p>
            <a:pPr lvl="1"/>
            <a:endParaRPr lang="en-GB" dirty="0"/>
          </a:p>
          <a:p>
            <a:r>
              <a:rPr lang="en-GB" dirty="0" smtClean="0"/>
              <a:t>The hypervisor controls access to resources (memory, registers </a:t>
            </a:r>
            <a:r>
              <a:rPr lang="en-GB" dirty="0" err="1" smtClean="0"/>
              <a:t>etc</a:t>
            </a:r>
            <a:r>
              <a:rPr lang="en-GB" dirty="0" smtClean="0"/>
              <a:t>) and in combination with the secure kernel facilitates access by the regular kernel to allowed resources (</a:t>
            </a:r>
            <a:r>
              <a:rPr lang="en-GB" dirty="0" err="1" smtClean="0"/>
              <a:t>e.g</a:t>
            </a:r>
            <a:r>
              <a:rPr lang="en-GB" dirty="0" smtClean="0"/>
              <a:t> read a memory region)</a:t>
            </a:r>
          </a:p>
          <a:p>
            <a:endParaRPr lang="en-GB" dirty="0"/>
          </a:p>
          <a:p>
            <a:r>
              <a:rPr lang="en-GB" dirty="0" smtClean="0"/>
              <a:t>Check hardware requirements as some functions require CPU extensions – where these do not exist those functions may fall back to ‘software’ mode which can have a performance impact</a:t>
            </a:r>
            <a:endParaRPr lang="en-GB" dirty="0"/>
          </a:p>
        </p:txBody>
      </p:sp>
    </p:spTree>
    <p:extLst>
      <p:ext uri="{BB962C8B-B14F-4D97-AF65-F5344CB8AC3E}">
        <p14:creationId xmlns:p14="http://schemas.microsoft.com/office/powerpoint/2010/main" val="41562213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Credential Guard</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smtClean="0"/>
              <a:t>We need to safely store secrets (user credentials/hashes)</a:t>
            </a:r>
          </a:p>
          <a:p>
            <a:endParaRPr lang="en-GB" dirty="0" smtClean="0"/>
          </a:p>
          <a:p>
            <a:r>
              <a:rPr lang="en-GB" dirty="0" smtClean="0"/>
              <a:t>Regular kernel is not a safe space – once we have gained local admin through exploit, we can elevate to SYSTEM and dump LSASS</a:t>
            </a:r>
          </a:p>
          <a:p>
            <a:endParaRPr lang="en-GB" dirty="0" smtClean="0"/>
          </a:p>
          <a:p>
            <a:r>
              <a:rPr lang="en-GB" dirty="0" smtClean="0"/>
              <a:t>Credential Guard utilises VBS to safely store secrets in IUM</a:t>
            </a:r>
          </a:p>
          <a:p>
            <a:endParaRPr lang="en-GB" dirty="0"/>
          </a:p>
          <a:p>
            <a:r>
              <a:rPr lang="en-GB" dirty="0" smtClean="0"/>
              <a:t>We don’t have time in this talk but carefully read how to deploy and enforce and don’t assume this is 100% credential protection!</a:t>
            </a:r>
          </a:p>
        </p:txBody>
      </p:sp>
    </p:spTree>
    <p:extLst>
      <p:ext uri="{BB962C8B-B14F-4D97-AF65-F5344CB8AC3E}">
        <p14:creationId xmlns:p14="http://schemas.microsoft.com/office/powerpoint/2010/main" val="8478130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Credential Guard – LSASS and LSAISO</a:t>
            </a:r>
            <a:endParaRPr lang="en-GB" dirty="0">
              <a:solidFill>
                <a:schemeClr val="tx1">
                  <a:lumMod val="65000"/>
                  <a:lumOff val="35000"/>
                </a:schemeClr>
              </a:solidFill>
            </a:endParaRPr>
          </a:p>
        </p:txBody>
      </p:sp>
      <p:pic>
        <p:nvPicPr>
          <p:cNvPr id="4" name="Picture 2" descr="https://docs.microsoft.com/en-us/windows/desktop/procthread/images/lsass-trustlet-desig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726" y="1930400"/>
            <a:ext cx="8997884" cy="3361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77334" y="6611779"/>
            <a:ext cx="7076016" cy="246221"/>
          </a:xfrm>
          <a:prstGeom prst="rect">
            <a:avLst/>
          </a:prstGeom>
          <a:noFill/>
        </p:spPr>
        <p:txBody>
          <a:bodyPr wrap="square" rtlCol="0">
            <a:spAutoFit/>
          </a:bodyPr>
          <a:lstStyle/>
          <a:p>
            <a:r>
              <a:rPr lang="en-GB" sz="1000" i="1" dirty="0" smtClean="0"/>
              <a:t>Reference: </a:t>
            </a:r>
            <a:r>
              <a:rPr lang="en-GB" sz="1000" i="1" dirty="0" smtClean="0">
                <a:hlinkClick r:id="rId3"/>
              </a:rPr>
              <a:t>https://docs.microsoft.com/en-us/windows/desktop/procthread/isolated-user-mode--ium--processes</a:t>
            </a:r>
            <a:endParaRPr lang="en-GB" sz="1000" i="1" dirty="0"/>
          </a:p>
        </p:txBody>
      </p:sp>
    </p:spTree>
    <p:extLst>
      <p:ext uri="{BB962C8B-B14F-4D97-AF65-F5344CB8AC3E}">
        <p14:creationId xmlns:p14="http://schemas.microsoft.com/office/powerpoint/2010/main" val="8472881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876300"/>
          </a:xfrm>
        </p:spPr>
        <p:txBody>
          <a:bodyPr>
            <a:normAutofit/>
          </a:bodyPr>
          <a:lstStyle/>
          <a:p>
            <a:r>
              <a:rPr lang="en-GB" sz="2400" dirty="0" smtClean="0">
                <a:solidFill>
                  <a:schemeClr val="tx1">
                    <a:lumMod val="65000"/>
                    <a:lumOff val="35000"/>
                  </a:schemeClr>
                </a:solidFill>
              </a:rPr>
              <a:t>LSASS/LSAISO Memory Dump Demo</a:t>
            </a:r>
            <a:endParaRPr lang="en-GB" sz="2400" dirty="0">
              <a:solidFill>
                <a:schemeClr val="tx1">
                  <a:lumMod val="65000"/>
                  <a:lumOff val="35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80" y="415631"/>
            <a:ext cx="11790519" cy="6442369"/>
          </a:xfrm>
          <a:prstGeom prst="rect">
            <a:avLst/>
          </a:prstGeom>
        </p:spPr>
      </p:pic>
    </p:spTree>
    <p:extLst>
      <p:ext uri="{BB962C8B-B14F-4D97-AF65-F5344CB8AC3E}">
        <p14:creationId xmlns:p14="http://schemas.microsoft.com/office/powerpoint/2010/main" val="3292812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7000"/>
              </a:lnSpc>
              <a:spcAft>
                <a:spcPts val="0"/>
              </a:spcAft>
            </a:pPr>
            <a:r>
              <a:rPr lang="en-GB" dirty="0">
                <a:solidFill>
                  <a:schemeClr val="tx1">
                    <a:lumMod val="65000"/>
                    <a:lumOff val="35000"/>
                  </a:schemeClr>
                </a:solidFill>
              </a:rPr>
              <a:t>PS C</a:t>
            </a:r>
            <a:r>
              <a:rPr lang="en-GB" dirty="0" smtClean="0">
                <a:solidFill>
                  <a:schemeClr val="tx1">
                    <a:lumMod val="65000"/>
                    <a:lumOff val="35000"/>
                  </a:schemeClr>
                </a:solidFill>
              </a:rPr>
              <a:t>:\&gt; </a:t>
            </a:r>
            <a:r>
              <a:rPr lang="en-GB"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a:t>
            </a:r>
            <a:r>
              <a:rPr lang="en-GB" dirty="0" err="1" smtClean="0">
                <a:solidFill>
                  <a:srgbClr val="FF4500"/>
                </a:solidFill>
                <a:latin typeface="Lucida Console" panose="020B0609040504020204" pitchFamily="49" charset="0"/>
                <a:ea typeface="Calibri" panose="020F0502020204030204" pitchFamily="34" charset="0"/>
                <a:cs typeface="Lucida Console" panose="020B0609040504020204" pitchFamily="49" charset="0"/>
              </a:rPr>
              <a:t>env:USERNAME</a:t>
            </a:r>
            <a:r>
              <a:rPr lang="en-GB" dirty="0">
                <a:solidFill>
                  <a:schemeClr val="tx1">
                    <a:lumMod val="65000"/>
                    <a:lumOff val="35000"/>
                  </a:schemeClr>
                </a:solidFill>
              </a:rPr>
              <a:t/>
            </a:r>
            <a:br>
              <a:rPr lang="en-GB" dirty="0">
                <a:solidFill>
                  <a:schemeClr val="tx1">
                    <a:lumMod val="65000"/>
                    <a:lumOff val="35000"/>
                  </a:schemeClr>
                </a:solidFill>
              </a:rPr>
            </a:br>
            <a:r>
              <a:rPr lang="en-GB" dirty="0">
                <a:solidFill>
                  <a:schemeClr val="tx1">
                    <a:lumMod val="65000"/>
                    <a:lumOff val="35000"/>
                  </a:schemeClr>
                </a:solidFill>
              </a:rPr>
              <a:t>Alex </a:t>
            </a:r>
            <a:r>
              <a:rPr lang="en-GB" dirty="0" smtClean="0">
                <a:solidFill>
                  <a:schemeClr val="tx1">
                    <a:lumMod val="65000"/>
                    <a:lumOff val="35000"/>
                  </a:schemeClr>
                </a:solidFill>
              </a:rPr>
              <a:t>Bytes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080033"/>
            <a:ext cx="8596668" cy="3880773"/>
          </a:xfrm>
        </p:spPr>
        <p:txBody>
          <a:bodyPr>
            <a:normAutofit/>
          </a:bodyPr>
          <a:lstStyle/>
          <a:p>
            <a:r>
              <a:rPr lang="en-GB" dirty="0" smtClean="0"/>
              <a:t>Senior Infrastructure Specialist</a:t>
            </a:r>
          </a:p>
          <a:p>
            <a:pPr lvl="1"/>
            <a:r>
              <a:rPr lang="en-GB" sz="1800" dirty="0" smtClean="0"/>
              <a:t>Looks after ‘all the things’</a:t>
            </a:r>
          </a:p>
          <a:p>
            <a:pPr lvl="1"/>
            <a:endParaRPr lang="en-GB" sz="1800" dirty="0" smtClean="0"/>
          </a:p>
          <a:p>
            <a:r>
              <a:rPr lang="en-GB" dirty="0" smtClean="0"/>
              <a:t>Blogger of IT</a:t>
            </a:r>
          </a:p>
          <a:p>
            <a:pPr lvl="1"/>
            <a:r>
              <a:rPr lang="en-GB" sz="2800" b="1" dirty="0" smtClean="0"/>
              <a:t>ByteSizedAlex.com</a:t>
            </a:r>
            <a:r>
              <a:rPr lang="en-GB" sz="2400" dirty="0" smtClean="0"/>
              <a:t> </a:t>
            </a:r>
            <a:r>
              <a:rPr lang="en-GB" sz="2400" dirty="0"/>
              <a:t>- Byte sized for when a nibble </a:t>
            </a:r>
            <a:r>
              <a:rPr lang="en-GB" sz="2400" dirty="0" smtClean="0"/>
              <a:t>just isn't </a:t>
            </a:r>
            <a:r>
              <a:rPr lang="en-GB" sz="2400" dirty="0"/>
              <a:t>enough</a:t>
            </a:r>
            <a:r>
              <a:rPr lang="en-GB" sz="2400" dirty="0" smtClean="0"/>
              <a:t>!</a:t>
            </a:r>
          </a:p>
          <a:p>
            <a:pPr lvl="1"/>
            <a:r>
              <a:rPr lang="en-GB" sz="2800" b="1" dirty="0" smtClean="0"/>
              <a:t>Twitter</a:t>
            </a:r>
            <a:r>
              <a:rPr lang="en-GB" sz="2800" dirty="0" smtClean="0"/>
              <a:t> </a:t>
            </a:r>
            <a:r>
              <a:rPr lang="en-GB" sz="2800" b="1" dirty="0" smtClean="0"/>
              <a:t>-</a:t>
            </a:r>
            <a:r>
              <a:rPr lang="en-GB" sz="2800" dirty="0" smtClean="0"/>
              <a:t> </a:t>
            </a:r>
            <a:r>
              <a:rPr lang="en-GB" sz="2800" b="1" dirty="0" smtClean="0"/>
              <a:t>@</a:t>
            </a:r>
            <a:r>
              <a:rPr lang="en-GB" sz="2800" b="1" dirty="0" err="1" smtClean="0"/>
              <a:t>ByteSizedAlex</a:t>
            </a:r>
            <a:endParaRPr lang="en-GB" sz="2800" b="1" dirty="0" smtClean="0"/>
          </a:p>
          <a:p>
            <a:pPr lvl="1"/>
            <a:endParaRPr lang="en-GB" sz="18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453" y="412230"/>
            <a:ext cx="2877956" cy="2877956"/>
          </a:xfrm>
          <a:prstGeom prst="rect">
            <a:avLst/>
          </a:prstGeom>
        </p:spPr>
      </p:pic>
      <p:sp>
        <p:nvSpPr>
          <p:cNvPr id="5" name="TextBox 4"/>
          <p:cNvSpPr txBox="1"/>
          <p:nvPr/>
        </p:nvSpPr>
        <p:spPr>
          <a:xfrm>
            <a:off x="673231" y="6303364"/>
            <a:ext cx="7315200" cy="338554"/>
          </a:xfrm>
          <a:prstGeom prst="rect">
            <a:avLst/>
          </a:prstGeom>
          <a:noFill/>
        </p:spPr>
        <p:txBody>
          <a:bodyPr wrap="square" rtlCol="0">
            <a:spAutoFit/>
          </a:bodyPr>
          <a:lstStyle/>
          <a:p>
            <a:r>
              <a:rPr lang="en-GB" sz="1600" dirty="0"/>
              <a:t>Slides available: ByteSizedAlex.com &amp; GitHub.com/</a:t>
            </a:r>
            <a:r>
              <a:rPr lang="en-GB" sz="1600" dirty="0" err="1"/>
              <a:t>bytesizedalex</a:t>
            </a:r>
            <a:endParaRPr lang="en-GB" sz="1600" dirty="0"/>
          </a:p>
        </p:txBody>
      </p:sp>
    </p:spTree>
    <p:extLst>
      <p:ext uri="{BB962C8B-B14F-4D97-AF65-F5344CB8AC3E}">
        <p14:creationId xmlns:p14="http://schemas.microsoft.com/office/powerpoint/2010/main" val="2954042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08" y="99934"/>
            <a:ext cx="8596668" cy="672059"/>
          </a:xfrm>
        </p:spPr>
        <p:txBody>
          <a:bodyPr/>
          <a:lstStyle/>
          <a:p>
            <a:r>
              <a:rPr lang="en-GB" dirty="0" smtClean="0">
                <a:solidFill>
                  <a:schemeClr val="tx1">
                    <a:lumMod val="50000"/>
                    <a:lumOff val="50000"/>
                  </a:schemeClr>
                </a:solidFill>
              </a:rPr>
              <a:t>Remote Credential Guard</a:t>
            </a:r>
            <a:endParaRPr lang="en-GB" dirty="0">
              <a:solidFill>
                <a:schemeClr val="tx1">
                  <a:lumMod val="50000"/>
                  <a:lumOff val="50000"/>
                </a:schemeClr>
              </a:solidFill>
            </a:endParaRPr>
          </a:p>
        </p:txBody>
      </p:sp>
      <p:sp>
        <p:nvSpPr>
          <p:cNvPr id="4" name="TextBox 3"/>
          <p:cNvSpPr txBox="1"/>
          <p:nvPr/>
        </p:nvSpPr>
        <p:spPr>
          <a:xfrm>
            <a:off x="442210" y="6611779"/>
            <a:ext cx="6646371" cy="246221"/>
          </a:xfrm>
          <a:prstGeom prst="rect">
            <a:avLst/>
          </a:prstGeom>
          <a:noFill/>
        </p:spPr>
        <p:txBody>
          <a:bodyPr wrap="none" rtlCol="0">
            <a:spAutoFit/>
          </a:bodyPr>
          <a:lstStyle/>
          <a:p>
            <a:r>
              <a:rPr lang="en-GB" sz="1000" i="1" dirty="0" smtClean="0"/>
              <a:t>Reference: </a:t>
            </a:r>
            <a:r>
              <a:rPr lang="en-GB" sz="1000" i="1" dirty="0" smtClean="0">
                <a:hlinkClick r:id="rId2"/>
              </a:rPr>
              <a:t>https://docs.microsoft.com/en-gb/windows/security/identity-protection/remote-credential-guard</a:t>
            </a:r>
            <a:endParaRPr lang="en-GB" sz="1000" i="1" dirty="0"/>
          </a:p>
        </p:txBody>
      </p:sp>
      <p:pic>
        <p:nvPicPr>
          <p:cNvPr id="5" name="Picture 4"/>
          <p:cNvPicPr>
            <a:picLocks noChangeAspect="1"/>
          </p:cNvPicPr>
          <p:nvPr/>
        </p:nvPicPr>
        <p:blipFill>
          <a:blip r:embed="rId3"/>
          <a:stretch>
            <a:fillRect/>
          </a:stretch>
        </p:blipFill>
        <p:spPr>
          <a:xfrm>
            <a:off x="196521" y="1731784"/>
            <a:ext cx="11662859" cy="3642189"/>
          </a:xfrm>
          <a:prstGeom prst="rect">
            <a:avLst/>
          </a:prstGeom>
        </p:spPr>
      </p:pic>
    </p:spTree>
    <p:extLst>
      <p:ext uri="{BB962C8B-B14F-4D97-AF65-F5344CB8AC3E}">
        <p14:creationId xmlns:p14="http://schemas.microsoft.com/office/powerpoint/2010/main" val="773753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32" y="141845"/>
            <a:ext cx="5603545" cy="697766"/>
          </a:xfrm>
        </p:spPr>
        <p:txBody>
          <a:bodyPr/>
          <a:lstStyle/>
          <a:p>
            <a:r>
              <a:rPr lang="en-GB" dirty="0">
                <a:solidFill>
                  <a:schemeClr val="tx1">
                    <a:lumMod val="50000"/>
                    <a:lumOff val="50000"/>
                  </a:schemeClr>
                </a:solidFill>
              </a:rPr>
              <a:t>Remote Credential Guard</a:t>
            </a:r>
            <a:endParaRPr lang="en-GB" dirty="0"/>
          </a:p>
        </p:txBody>
      </p:sp>
      <p:pic>
        <p:nvPicPr>
          <p:cNvPr id="4" name="Picture 3"/>
          <p:cNvPicPr>
            <a:picLocks noChangeAspect="1"/>
          </p:cNvPicPr>
          <p:nvPr/>
        </p:nvPicPr>
        <p:blipFill>
          <a:blip r:embed="rId2"/>
          <a:stretch>
            <a:fillRect/>
          </a:stretch>
        </p:blipFill>
        <p:spPr>
          <a:xfrm>
            <a:off x="442210" y="839611"/>
            <a:ext cx="9163709" cy="5550634"/>
          </a:xfrm>
          <a:prstGeom prst="rect">
            <a:avLst/>
          </a:prstGeom>
        </p:spPr>
      </p:pic>
      <p:sp>
        <p:nvSpPr>
          <p:cNvPr id="5" name="TextBox 4"/>
          <p:cNvSpPr txBox="1"/>
          <p:nvPr/>
        </p:nvSpPr>
        <p:spPr>
          <a:xfrm>
            <a:off x="442210" y="6611779"/>
            <a:ext cx="6646371" cy="246221"/>
          </a:xfrm>
          <a:prstGeom prst="rect">
            <a:avLst/>
          </a:prstGeom>
          <a:noFill/>
        </p:spPr>
        <p:txBody>
          <a:bodyPr wrap="none" rtlCol="0">
            <a:spAutoFit/>
          </a:bodyPr>
          <a:lstStyle/>
          <a:p>
            <a:r>
              <a:rPr lang="en-GB" sz="1000" i="1" dirty="0" smtClean="0"/>
              <a:t>Reference: </a:t>
            </a:r>
            <a:r>
              <a:rPr lang="en-GB" sz="1000" i="1" dirty="0" smtClean="0">
                <a:hlinkClick r:id="rId3"/>
              </a:rPr>
              <a:t>https://docs.microsoft.com/en-gb/windows/security/identity-protection/remote-credential-guard</a:t>
            </a:r>
            <a:endParaRPr lang="en-GB" sz="1000" i="1" dirty="0"/>
          </a:p>
        </p:txBody>
      </p:sp>
    </p:spTree>
    <p:extLst>
      <p:ext uri="{BB962C8B-B14F-4D97-AF65-F5344CB8AC3E}">
        <p14:creationId xmlns:p14="http://schemas.microsoft.com/office/powerpoint/2010/main" val="36042403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91980"/>
          </a:xfrm>
        </p:spPr>
        <p:txBody>
          <a:bodyPr>
            <a:normAutofit fontScale="90000"/>
          </a:bodyPr>
          <a:lstStyle/>
          <a:p>
            <a:r>
              <a:rPr lang="en-GB" dirty="0" smtClean="0">
                <a:solidFill>
                  <a:schemeClr val="tx1">
                    <a:lumMod val="65000"/>
                    <a:lumOff val="35000"/>
                  </a:schemeClr>
                </a:solidFill>
              </a:rPr>
              <a:t>Windows Defender Application Guard (WDAG)</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545993"/>
            <a:ext cx="8596668" cy="3880773"/>
          </a:xfrm>
        </p:spPr>
        <p:txBody>
          <a:bodyPr/>
          <a:lstStyle/>
          <a:p>
            <a:pPr marL="0" indent="0">
              <a:buNone/>
            </a:pPr>
            <a:r>
              <a:rPr lang="en-GB" dirty="0" smtClean="0"/>
              <a:t>Leveraging Hyper-V virtualisation we can isolate an application in a containerised instance</a:t>
            </a:r>
          </a:p>
          <a:p>
            <a:pPr marL="0" indent="0">
              <a:buNone/>
            </a:pPr>
            <a:endParaRPr lang="en-GB" dirty="0" smtClean="0"/>
          </a:p>
          <a:p>
            <a:r>
              <a:rPr lang="en-GB" dirty="0" smtClean="0"/>
              <a:t>Microsoft Edge browser can be triggered to run as a WDAG container</a:t>
            </a:r>
          </a:p>
          <a:p>
            <a:pPr lvl="1"/>
            <a:r>
              <a:rPr lang="en-GB" dirty="0" smtClean="0"/>
              <a:t>Container blocked from accessing local network resources</a:t>
            </a:r>
          </a:p>
          <a:p>
            <a:pPr lvl="1"/>
            <a:r>
              <a:rPr lang="en-GB" dirty="0" smtClean="0"/>
              <a:t>GPO references MS Office as well – unable to find documentation at this time</a:t>
            </a:r>
          </a:p>
        </p:txBody>
      </p:sp>
      <p:pic>
        <p:nvPicPr>
          <p:cNvPr id="6" name="Picture 5"/>
          <p:cNvPicPr>
            <a:picLocks noChangeAspect="1"/>
          </p:cNvPicPr>
          <p:nvPr/>
        </p:nvPicPr>
        <p:blipFill>
          <a:blip r:embed="rId2"/>
          <a:stretch>
            <a:fillRect/>
          </a:stretch>
        </p:blipFill>
        <p:spPr>
          <a:xfrm>
            <a:off x="1126992" y="3762558"/>
            <a:ext cx="7697352" cy="3012996"/>
          </a:xfrm>
          <a:prstGeom prst="rect">
            <a:avLst/>
          </a:prstGeom>
        </p:spPr>
      </p:pic>
    </p:spTree>
    <p:extLst>
      <p:ext uri="{BB962C8B-B14F-4D97-AF65-F5344CB8AC3E}">
        <p14:creationId xmlns:p14="http://schemas.microsoft.com/office/powerpoint/2010/main" val="39234333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36951"/>
          </a:xfrm>
        </p:spPr>
        <p:txBody>
          <a:bodyPr/>
          <a:lstStyle/>
          <a:p>
            <a:r>
              <a:rPr lang="en-GB" dirty="0" smtClean="0">
                <a:solidFill>
                  <a:schemeClr val="tx1">
                    <a:lumMod val="65000"/>
                    <a:lumOff val="35000"/>
                  </a:schemeClr>
                </a:solidFill>
              </a:rPr>
              <a:t>WDAG Installation</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553487"/>
            <a:ext cx="8596668" cy="5162106"/>
          </a:xfrm>
        </p:spPr>
        <p:txBody>
          <a:bodyPr>
            <a:normAutofit/>
          </a:bodyPr>
          <a:lstStyle/>
          <a:p>
            <a:r>
              <a:rPr lang="en-GB" dirty="0" smtClean="0"/>
              <a:t>Add/Remove Windows Features</a:t>
            </a:r>
          </a:p>
          <a:p>
            <a:endParaRPr lang="en-GB" dirty="0"/>
          </a:p>
          <a:p>
            <a:endParaRPr lang="en-GB" dirty="0" smtClean="0"/>
          </a:p>
          <a:p>
            <a:endParaRPr lang="en-GB" dirty="0"/>
          </a:p>
          <a:p>
            <a:endParaRPr lang="en-GB" dirty="0" smtClean="0"/>
          </a:p>
          <a:p>
            <a:endParaRPr lang="en-GB" dirty="0" smtClean="0"/>
          </a:p>
          <a:p>
            <a:endParaRPr lang="en-GB" dirty="0"/>
          </a:p>
          <a:p>
            <a:endParaRPr lang="en-GB" dirty="0" smtClean="0"/>
          </a:p>
          <a:p>
            <a:endParaRPr lang="en-GB" dirty="0"/>
          </a:p>
          <a:p>
            <a:endParaRPr lang="en-GB" dirty="0" smtClean="0"/>
          </a:p>
          <a:p>
            <a:r>
              <a:rPr lang="en-GB" dirty="0" smtClean="0"/>
              <a:t>PowerShell</a:t>
            </a:r>
          </a:p>
          <a:p>
            <a:pPr lvl="1">
              <a:lnSpc>
                <a:spcPct val="107000"/>
              </a:lnSpc>
            </a:pPr>
            <a:r>
              <a:rPr lang="en-GB" sz="1400" dirty="0" smtClean="0">
                <a:solidFill>
                  <a:srgbClr val="0000FF"/>
                </a:solidFill>
                <a:ea typeface="Calibri" panose="020F0502020204030204" pitchFamily="34" charset="0"/>
                <a:cs typeface="Lucida Console" panose="020B0609040504020204" pitchFamily="49" charset="0"/>
              </a:rPr>
              <a:t>Enable-</a:t>
            </a:r>
            <a:r>
              <a:rPr lang="en-GB" sz="1400" dirty="0" err="1" smtClean="0">
                <a:solidFill>
                  <a:srgbClr val="0000FF"/>
                </a:solidFill>
                <a:ea typeface="Calibri" panose="020F0502020204030204" pitchFamily="34" charset="0"/>
                <a:cs typeface="Lucida Console" panose="020B0609040504020204" pitchFamily="49" charset="0"/>
              </a:rPr>
              <a:t>WindowsOptionalFeature</a:t>
            </a:r>
            <a:r>
              <a:rPr lang="en-GB" sz="1400" dirty="0" smtClean="0">
                <a:ea typeface="Calibri" panose="020F0502020204030204" pitchFamily="34" charset="0"/>
                <a:cs typeface="Lucida Console" panose="020B0609040504020204" pitchFamily="49" charset="0"/>
              </a:rPr>
              <a:t> </a:t>
            </a:r>
            <a:r>
              <a:rPr lang="en-GB" sz="1400" dirty="0" smtClean="0">
                <a:solidFill>
                  <a:srgbClr val="000080"/>
                </a:solidFill>
                <a:ea typeface="Calibri" panose="020F0502020204030204" pitchFamily="34" charset="0"/>
                <a:cs typeface="Lucida Console" panose="020B0609040504020204" pitchFamily="49" charset="0"/>
              </a:rPr>
              <a:t>-Online</a:t>
            </a:r>
            <a:r>
              <a:rPr lang="en-GB" sz="1400" dirty="0" smtClean="0">
                <a:ea typeface="Calibri" panose="020F0502020204030204" pitchFamily="34" charset="0"/>
                <a:cs typeface="Lucida Console" panose="020B0609040504020204" pitchFamily="49" charset="0"/>
              </a:rPr>
              <a:t> </a:t>
            </a:r>
            <a:r>
              <a:rPr lang="en-GB" sz="1400" dirty="0" smtClean="0">
                <a:solidFill>
                  <a:srgbClr val="000080"/>
                </a:solidFill>
                <a:ea typeface="Calibri" panose="020F0502020204030204" pitchFamily="34" charset="0"/>
                <a:cs typeface="Lucida Console" panose="020B0609040504020204" pitchFamily="49" charset="0"/>
              </a:rPr>
              <a:t>-</a:t>
            </a:r>
            <a:r>
              <a:rPr lang="en-GB" sz="1400" dirty="0" err="1" smtClean="0">
                <a:solidFill>
                  <a:srgbClr val="000080"/>
                </a:solidFill>
                <a:ea typeface="Calibri" panose="020F0502020204030204" pitchFamily="34" charset="0"/>
                <a:cs typeface="Lucida Console" panose="020B0609040504020204" pitchFamily="49" charset="0"/>
              </a:rPr>
              <a:t>FeatureName</a:t>
            </a:r>
            <a:r>
              <a:rPr lang="en-GB" sz="1400" dirty="0" smtClean="0">
                <a:ea typeface="Calibri" panose="020F0502020204030204" pitchFamily="34" charset="0"/>
                <a:cs typeface="Lucida Console" panose="020B0609040504020204" pitchFamily="49" charset="0"/>
              </a:rPr>
              <a:t> </a:t>
            </a:r>
            <a:r>
              <a:rPr lang="en-GB" sz="1400" dirty="0" smtClean="0">
                <a:solidFill>
                  <a:srgbClr val="8B0000"/>
                </a:solidFill>
                <a:ea typeface="Calibri" panose="020F0502020204030204" pitchFamily="34" charset="0"/>
                <a:cs typeface="Lucida Console" panose="020B0609040504020204" pitchFamily="49" charset="0"/>
              </a:rPr>
              <a:t>'Windows-Defender-</a:t>
            </a:r>
            <a:r>
              <a:rPr lang="en-GB" sz="1400" dirty="0" err="1" smtClean="0">
                <a:solidFill>
                  <a:srgbClr val="8B0000"/>
                </a:solidFill>
                <a:ea typeface="Calibri" panose="020F0502020204030204" pitchFamily="34" charset="0"/>
                <a:cs typeface="Lucida Console" panose="020B0609040504020204" pitchFamily="49" charset="0"/>
              </a:rPr>
              <a:t>ApplicationGuard</a:t>
            </a:r>
            <a:r>
              <a:rPr lang="en-GB" sz="1400" dirty="0" smtClean="0">
                <a:solidFill>
                  <a:srgbClr val="8B0000"/>
                </a:solidFill>
                <a:ea typeface="Calibri" panose="020F0502020204030204" pitchFamily="34" charset="0"/>
                <a:cs typeface="Lucida Console" panose="020B0609040504020204" pitchFamily="49" charset="0"/>
              </a:rPr>
              <a:t>' </a:t>
            </a:r>
            <a:endParaRPr lang="en-GB" sz="1400" dirty="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dirty="0">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Picture 3"/>
          <p:cNvPicPr>
            <a:picLocks noChangeAspect="1"/>
          </p:cNvPicPr>
          <p:nvPr/>
        </p:nvPicPr>
        <p:blipFill>
          <a:blip r:embed="rId2"/>
          <a:stretch>
            <a:fillRect/>
          </a:stretch>
        </p:blipFill>
        <p:spPr>
          <a:xfrm>
            <a:off x="2998954" y="1918741"/>
            <a:ext cx="3953427" cy="3505689"/>
          </a:xfrm>
          <a:prstGeom prst="rect">
            <a:avLst/>
          </a:prstGeom>
        </p:spPr>
      </p:pic>
      <p:pic>
        <p:nvPicPr>
          <p:cNvPr id="5" name="Picture 4"/>
          <p:cNvPicPr>
            <a:picLocks noChangeAspect="1"/>
          </p:cNvPicPr>
          <p:nvPr/>
        </p:nvPicPr>
        <p:blipFill>
          <a:blip r:embed="rId3"/>
          <a:stretch>
            <a:fillRect/>
          </a:stretch>
        </p:blipFill>
        <p:spPr>
          <a:xfrm>
            <a:off x="7578511" y="1089950"/>
            <a:ext cx="3810532" cy="4334480"/>
          </a:xfrm>
          <a:prstGeom prst="rect">
            <a:avLst/>
          </a:prstGeom>
        </p:spPr>
      </p:pic>
    </p:spTree>
    <p:extLst>
      <p:ext uri="{BB962C8B-B14F-4D97-AF65-F5344CB8AC3E}">
        <p14:creationId xmlns:p14="http://schemas.microsoft.com/office/powerpoint/2010/main" val="33906549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WDAG VM/VDI Support</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smtClean="0"/>
              <a:t>Please be aware Microsoft state WDAG inside a VM is not supported</a:t>
            </a:r>
          </a:p>
          <a:p>
            <a:pPr lvl="1"/>
            <a:r>
              <a:rPr lang="en-GB" dirty="0" smtClean="0"/>
              <a:t>This doesn’t mean it can’t be configured to work, you just won’t get any support from them</a:t>
            </a:r>
          </a:p>
          <a:p>
            <a:pPr lvl="1"/>
            <a:r>
              <a:rPr lang="en-GB" dirty="0" smtClean="0"/>
              <a:t>Hopefully this will change in future releases however it would be very dependent on your setup due to the requirement for nested virtualisation</a:t>
            </a:r>
          </a:p>
        </p:txBody>
      </p:sp>
      <p:pic>
        <p:nvPicPr>
          <p:cNvPr id="4" name="Picture 3"/>
          <p:cNvPicPr>
            <a:picLocks noChangeAspect="1"/>
          </p:cNvPicPr>
          <p:nvPr/>
        </p:nvPicPr>
        <p:blipFill>
          <a:blip r:embed="rId2"/>
          <a:stretch>
            <a:fillRect/>
          </a:stretch>
        </p:blipFill>
        <p:spPr>
          <a:xfrm>
            <a:off x="159258" y="4257607"/>
            <a:ext cx="10693145" cy="1131357"/>
          </a:xfrm>
          <a:prstGeom prst="rect">
            <a:avLst/>
          </a:prstGeom>
        </p:spPr>
      </p:pic>
    </p:spTree>
    <p:extLst>
      <p:ext uri="{BB962C8B-B14F-4D97-AF65-F5344CB8AC3E}">
        <p14:creationId xmlns:p14="http://schemas.microsoft.com/office/powerpoint/2010/main" val="962957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WDAG Edge Deployment Scenarios</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normAutofit lnSpcReduction="10000"/>
          </a:bodyPr>
          <a:lstStyle/>
          <a:p>
            <a:r>
              <a:rPr lang="en-GB" dirty="0" smtClean="0"/>
              <a:t>WDAG Edge can be deployed in two modes</a:t>
            </a:r>
          </a:p>
          <a:p>
            <a:pPr lvl="1"/>
            <a:r>
              <a:rPr lang="en-GB" dirty="0" smtClean="0"/>
              <a:t>Standalone Mode</a:t>
            </a:r>
          </a:p>
          <a:p>
            <a:pPr lvl="1"/>
            <a:r>
              <a:rPr lang="en-GB" dirty="0" smtClean="0"/>
              <a:t>Enterprise Managed Mode</a:t>
            </a:r>
          </a:p>
          <a:p>
            <a:pPr lvl="1"/>
            <a:endParaRPr lang="en-GB" dirty="0" smtClean="0"/>
          </a:p>
          <a:p>
            <a:r>
              <a:rPr lang="en-GB" b="1" dirty="0" smtClean="0"/>
              <a:t>Standalone Mode </a:t>
            </a:r>
            <a:r>
              <a:rPr lang="en-GB" sz="1600" dirty="0" smtClean="0"/>
              <a:t>requires the user to manually launch WDAG Edge</a:t>
            </a:r>
          </a:p>
          <a:p>
            <a:endParaRPr lang="en-GB" dirty="0"/>
          </a:p>
          <a:p>
            <a:r>
              <a:rPr lang="en-GB" b="1" dirty="0" smtClean="0"/>
              <a:t>Enterprise Managed Mode</a:t>
            </a:r>
            <a:r>
              <a:rPr lang="en-GB" dirty="0"/>
              <a:t> </a:t>
            </a:r>
            <a:r>
              <a:rPr lang="en-GB" sz="1600" dirty="0" smtClean="0"/>
              <a:t>allows IT services to configure trusted sites and enforce WDAG Edge for all other sites</a:t>
            </a:r>
            <a:endParaRPr lang="en-GB" sz="1600" b="1" dirty="0" smtClean="0"/>
          </a:p>
          <a:p>
            <a:endParaRPr lang="en-GB" b="1" dirty="0"/>
          </a:p>
          <a:p>
            <a:pPr marL="0" indent="0">
              <a:buNone/>
            </a:pPr>
            <a:r>
              <a:rPr lang="en-GB" b="1" dirty="0" smtClean="0"/>
              <a:t>When configured properly, WDAG Edge can be launched when users are browsing with Internet Explorer as well</a:t>
            </a:r>
          </a:p>
        </p:txBody>
      </p:sp>
      <p:pic>
        <p:nvPicPr>
          <p:cNvPr id="9" name="Picture 8"/>
          <p:cNvPicPr>
            <a:picLocks noChangeAspect="1"/>
          </p:cNvPicPr>
          <p:nvPr/>
        </p:nvPicPr>
        <p:blipFill>
          <a:blip r:embed="rId2"/>
          <a:stretch>
            <a:fillRect/>
          </a:stretch>
        </p:blipFill>
        <p:spPr>
          <a:xfrm>
            <a:off x="337396" y="5297562"/>
            <a:ext cx="339938" cy="340200"/>
          </a:xfrm>
          <a:prstGeom prst="rect">
            <a:avLst/>
          </a:prstGeom>
        </p:spPr>
      </p:pic>
    </p:spTree>
    <p:extLst>
      <p:ext uri="{BB962C8B-B14F-4D97-AF65-F5344CB8AC3E}">
        <p14:creationId xmlns:p14="http://schemas.microsoft.com/office/powerpoint/2010/main" val="13708208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678" y="189875"/>
            <a:ext cx="8596668" cy="747010"/>
          </a:xfrm>
        </p:spPr>
        <p:txBody>
          <a:bodyPr/>
          <a:lstStyle/>
          <a:p>
            <a:r>
              <a:rPr lang="en-GB" dirty="0" smtClean="0">
                <a:solidFill>
                  <a:schemeClr val="tx1">
                    <a:lumMod val="65000"/>
                    <a:lumOff val="35000"/>
                  </a:schemeClr>
                </a:solidFill>
              </a:rPr>
              <a:t>WDAG Edge Process Flow</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964224" y="936885"/>
            <a:ext cx="6973576" cy="5822280"/>
          </a:xfrm>
          <a:prstGeom prst="rect">
            <a:avLst/>
          </a:prstGeom>
        </p:spPr>
      </p:pic>
    </p:spTree>
    <p:extLst>
      <p:ext uri="{BB962C8B-B14F-4D97-AF65-F5344CB8AC3E}">
        <p14:creationId xmlns:p14="http://schemas.microsoft.com/office/powerpoint/2010/main" val="3836455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WDAG Edge Demo</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6508"/>
            <a:ext cx="8596668" cy="3880773"/>
          </a:xfrm>
        </p:spPr>
        <p:txBody>
          <a:bodyPr/>
          <a:lstStyle/>
          <a:p>
            <a:r>
              <a:rPr lang="en-GB" dirty="0" smtClean="0"/>
              <a:t>Launch Edge and browse to a ‘trusted’ site as defined by our Group Policy</a:t>
            </a:r>
          </a:p>
          <a:p>
            <a:pPr lvl="1"/>
            <a:r>
              <a:rPr lang="en-GB" b="1" dirty="0" smtClean="0">
                <a:solidFill>
                  <a:srgbClr val="00B050"/>
                </a:solidFill>
              </a:rPr>
              <a:t>Observe that the site loads in our standard host based Edge session</a:t>
            </a:r>
          </a:p>
          <a:p>
            <a:r>
              <a:rPr lang="en-GB" dirty="0" smtClean="0"/>
              <a:t>Browse to a site not listed in our Enterprise safe list</a:t>
            </a:r>
          </a:p>
          <a:p>
            <a:pPr lvl="1"/>
            <a:r>
              <a:rPr lang="en-GB" b="1" dirty="0" smtClean="0">
                <a:solidFill>
                  <a:srgbClr val="C00000"/>
                </a:solidFill>
              </a:rPr>
              <a:t>Observe that a WDAG Edge container instance is launched and the website is rendered in isolation</a:t>
            </a:r>
          </a:p>
          <a:p>
            <a:r>
              <a:rPr lang="en-GB" dirty="0" smtClean="0"/>
              <a:t>Browse to an Enterprise safe list site from our WDAG Edge container</a:t>
            </a:r>
          </a:p>
          <a:p>
            <a:pPr lvl="1"/>
            <a:r>
              <a:rPr lang="en-GB" b="1" dirty="0" smtClean="0">
                <a:solidFill>
                  <a:srgbClr val="00B050"/>
                </a:solidFill>
              </a:rPr>
              <a:t>Observe that the site is loaded in our standard host based Edge session</a:t>
            </a:r>
            <a:endParaRPr lang="en-GB" b="1" dirty="0">
              <a:solidFill>
                <a:srgbClr val="00B050"/>
              </a:solidFill>
            </a:endParaRPr>
          </a:p>
        </p:txBody>
      </p:sp>
      <p:pic>
        <p:nvPicPr>
          <p:cNvPr id="4" name="Picture 3"/>
          <p:cNvPicPr>
            <a:picLocks noChangeAspect="1"/>
          </p:cNvPicPr>
          <p:nvPr/>
        </p:nvPicPr>
        <p:blipFill>
          <a:blip r:embed="rId2"/>
          <a:stretch>
            <a:fillRect/>
          </a:stretch>
        </p:blipFill>
        <p:spPr>
          <a:xfrm>
            <a:off x="3370481" y="4714408"/>
            <a:ext cx="3210373" cy="2048161"/>
          </a:xfrm>
          <a:prstGeom prst="rect">
            <a:avLst/>
          </a:prstGeom>
        </p:spPr>
      </p:pic>
      <p:pic>
        <p:nvPicPr>
          <p:cNvPr id="6" name="Picture 5"/>
          <p:cNvPicPr>
            <a:picLocks noChangeAspect="1"/>
          </p:cNvPicPr>
          <p:nvPr/>
        </p:nvPicPr>
        <p:blipFill>
          <a:blip r:embed="rId3"/>
          <a:stretch>
            <a:fillRect/>
          </a:stretch>
        </p:blipFill>
        <p:spPr>
          <a:xfrm>
            <a:off x="6855601" y="5547961"/>
            <a:ext cx="819264" cy="381053"/>
          </a:xfrm>
          <a:prstGeom prst="rect">
            <a:avLst/>
          </a:prstGeom>
        </p:spPr>
      </p:pic>
    </p:spTree>
    <p:extLst>
      <p:ext uri="{BB962C8B-B14F-4D97-AF65-F5344CB8AC3E}">
        <p14:creationId xmlns:p14="http://schemas.microsoft.com/office/powerpoint/2010/main" val="27323604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25" y="196498"/>
            <a:ext cx="11929671" cy="6518401"/>
          </a:xfrm>
          <a:prstGeom prst="rect">
            <a:avLst/>
          </a:prstGeom>
        </p:spPr>
      </p:pic>
    </p:spTree>
    <p:extLst>
      <p:ext uri="{BB962C8B-B14F-4D97-AF65-F5344CB8AC3E}">
        <p14:creationId xmlns:p14="http://schemas.microsoft.com/office/powerpoint/2010/main" val="17930905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WDAG Edge </a:t>
            </a:r>
            <a:r>
              <a:rPr lang="en-GB" dirty="0" smtClean="0">
                <a:solidFill>
                  <a:schemeClr val="tx1">
                    <a:lumMod val="65000"/>
                    <a:lumOff val="35000"/>
                  </a:schemeClr>
                </a:solidFill>
              </a:rPr>
              <a:t>Restrictions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Some functionality may be restricted or blocked</a:t>
            </a:r>
          </a:p>
          <a:p>
            <a:pPr lvl="1"/>
            <a:r>
              <a:rPr lang="en-GB" dirty="0" smtClean="0"/>
              <a:t>For example: Favourites, General Settings</a:t>
            </a:r>
          </a:p>
          <a:p>
            <a:r>
              <a:rPr lang="en-GB" dirty="0" smtClean="0"/>
              <a:t>We can define via GPO what can be copied in or out of the container</a:t>
            </a:r>
            <a:endParaRPr lang="en-GB" dirty="0"/>
          </a:p>
        </p:txBody>
      </p:sp>
      <p:pic>
        <p:nvPicPr>
          <p:cNvPr id="4" name="Picture 3"/>
          <p:cNvPicPr>
            <a:picLocks noChangeAspect="1"/>
          </p:cNvPicPr>
          <p:nvPr/>
        </p:nvPicPr>
        <p:blipFill>
          <a:blip r:embed="rId2"/>
          <a:stretch>
            <a:fillRect/>
          </a:stretch>
        </p:blipFill>
        <p:spPr>
          <a:xfrm>
            <a:off x="6784480" y="609600"/>
            <a:ext cx="5353797" cy="1857634"/>
          </a:xfrm>
          <a:prstGeom prst="rect">
            <a:avLst/>
          </a:prstGeom>
        </p:spPr>
      </p:pic>
      <p:pic>
        <p:nvPicPr>
          <p:cNvPr id="5" name="Content Placeholder 4"/>
          <p:cNvPicPr>
            <a:picLocks noChangeAspect="1"/>
          </p:cNvPicPr>
          <p:nvPr/>
        </p:nvPicPr>
        <p:blipFill>
          <a:blip r:embed="rId3"/>
          <a:stretch>
            <a:fillRect/>
          </a:stretch>
        </p:blipFill>
        <p:spPr>
          <a:xfrm>
            <a:off x="9152835" y="2697423"/>
            <a:ext cx="2874002" cy="3881437"/>
          </a:xfrm>
          <a:prstGeom prst="rect">
            <a:avLst/>
          </a:prstGeom>
        </p:spPr>
      </p:pic>
      <p:pic>
        <p:nvPicPr>
          <p:cNvPr id="6" name="Picture 5"/>
          <p:cNvPicPr>
            <a:picLocks noChangeAspect="1"/>
          </p:cNvPicPr>
          <p:nvPr/>
        </p:nvPicPr>
        <p:blipFill>
          <a:blip r:embed="rId4"/>
          <a:stretch>
            <a:fillRect/>
          </a:stretch>
        </p:blipFill>
        <p:spPr>
          <a:xfrm>
            <a:off x="1618937" y="3251200"/>
            <a:ext cx="6710694" cy="2943480"/>
          </a:xfrm>
          <a:prstGeom prst="rect">
            <a:avLst/>
          </a:prstGeom>
        </p:spPr>
      </p:pic>
    </p:spTree>
    <p:extLst>
      <p:ext uri="{BB962C8B-B14F-4D97-AF65-F5344CB8AC3E}">
        <p14:creationId xmlns:p14="http://schemas.microsoft.com/office/powerpoint/2010/main" val="3720226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7000"/>
              </a:lnSpc>
              <a:spcAft>
                <a:spcPts val="0"/>
              </a:spcAft>
            </a:pPr>
            <a:r>
              <a:rPr lang="en-GB" dirty="0">
                <a:solidFill>
                  <a:srgbClr val="0000FF"/>
                </a:solidFill>
                <a:latin typeface="Lucida Console" panose="020B0609040504020204" pitchFamily="49" charset="0"/>
                <a:ea typeface="Calibri" panose="020F0502020204030204" pitchFamily="34" charset="0"/>
                <a:cs typeface="Lucida Console" panose="020B0609040504020204" pitchFamily="49" charset="0"/>
              </a:rPr>
              <a:t>Set-Expectation</a:t>
            </a:r>
            <a:r>
              <a:rPr lang="en-GB" dirty="0">
                <a:latin typeface="Lucida Console" panose="020B0609040504020204" pitchFamily="49" charset="0"/>
                <a:ea typeface="Calibri" panose="020F0502020204030204" pitchFamily="34" charset="0"/>
                <a:cs typeface="Lucida Console" panose="020B0609040504020204" pitchFamily="49" charset="0"/>
              </a:rPr>
              <a:t> </a:t>
            </a:r>
            <a:r>
              <a:rPr lang="en-GB"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–Confirm</a:t>
            </a:r>
            <a:r>
              <a:rPr lang="en-GB" dirty="0">
                <a:latin typeface="Lucida Console" panose="020B0609040504020204" pitchFamily="49" charset="0"/>
                <a:ea typeface="Calibri" panose="020F0502020204030204" pitchFamily="34" charset="0"/>
                <a:cs typeface="Lucida Console" panose="020B0609040504020204" pitchFamily="49" charset="0"/>
              </a:rPr>
              <a:t> </a:t>
            </a:r>
            <a:r>
              <a:rPr lang="en-GB"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$true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idx="1"/>
          </p:nvPr>
        </p:nvSpPr>
        <p:spPr>
          <a:xfrm>
            <a:off x="677334" y="1542520"/>
            <a:ext cx="8596668" cy="4685894"/>
          </a:xfrm>
        </p:spPr>
        <p:txBody>
          <a:bodyPr>
            <a:normAutofit/>
          </a:bodyPr>
          <a:lstStyle/>
          <a:p>
            <a:pPr marL="0" indent="0">
              <a:buNone/>
            </a:pPr>
            <a:endParaRPr lang="en-GB" sz="2800" dirty="0" smtClean="0"/>
          </a:p>
          <a:p>
            <a:pPr marL="0" indent="0">
              <a:buNone/>
            </a:pPr>
            <a:r>
              <a:rPr lang="en-GB" sz="2800" dirty="0" smtClean="0"/>
              <a:t>This isn’t a technical deep dive – hopefully you will want to learn more by the end of this talk with a view to deploying features not currently used in your estate </a:t>
            </a:r>
            <a:r>
              <a:rPr lang="en-GB" sz="2800" dirty="0" smtClean="0">
                <a:sym typeface="Wingdings" panose="05000000000000000000" pitchFamily="2" charset="2"/>
              </a:rPr>
              <a:t></a:t>
            </a:r>
            <a:endParaRPr lang="en-GB" sz="2800" dirty="0" smtClean="0"/>
          </a:p>
          <a:p>
            <a:pPr marL="0" indent="0">
              <a:buNone/>
            </a:pPr>
            <a:endParaRPr lang="en-GB" dirty="0" smtClean="0"/>
          </a:p>
          <a:p>
            <a:pPr marL="0" indent="0">
              <a:buNone/>
            </a:pPr>
            <a:endParaRPr lang="en-GB" dirty="0" smtClean="0"/>
          </a:p>
        </p:txBody>
      </p:sp>
      <p:pic>
        <p:nvPicPr>
          <p:cNvPr id="4" name="Picture 3"/>
          <p:cNvPicPr>
            <a:picLocks noChangeAspect="1"/>
          </p:cNvPicPr>
          <p:nvPr/>
        </p:nvPicPr>
        <p:blipFill>
          <a:blip r:embed="rId2"/>
          <a:stretch>
            <a:fillRect/>
          </a:stretch>
        </p:blipFill>
        <p:spPr>
          <a:xfrm>
            <a:off x="517077" y="4976735"/>
            <a:ext cx="320513" cy="320760"/>
          </a:xfrm>
          <a:prstGeom prst="rect">
            <a:avLst/>
          </a:prstGeom>
        </p:spPr>
      </p:pic>
      <p:sp>
        <p:nvSpPr>
          <p:cNvPr id="5" name="TextBox 4"/>
          <p:cNvSpPr txBox="1"/>
          <p:nvPr/>
        </p:nvSpPr>
        <p:spPr>
          <a:xfrm>
            <a:off x="837590" y="4976735"/>
            <a:ext cx="5800242" cy="646331"/>
          </a:xfrm>
          <a:prstGeom prst="rect">
            <a:avLst/>
          </a:prstGeom>
          <a:noFill/>
        </p:spPr>
        <p:txBody>
          <a:bodyPr wrap="none" rtlCol="0">
            <a:spAutoFit/>
          </a:bodyPr>
          <a:lstStyle/>
          <a:p>
            <a:r>
              <a:rPr lang="en-GB" b="1" dirty="0"/>
              <a:t>Assumption</a:t>
            </a:r>
            <a:r>
              <a:rPr lang="en-GB" dirty="0"/>
              <a:t>: You are using Windows 10 Enterprise/Pro</a:t>
            </a:r>
          </a:p>
          <a:p>
            <a:endParaRPr lang="en-GB" dirty="0"/>
          </a:p>
        </p:txBody>
      </p:sp>
    </p:spTree>
    <p:extLst>
      <p:ext uri="{BB962C8B-B14F-4D97-AF65-F5344CB8AC3E}">
        <p14:creationId xmlns:p14="http://schemas.microsoft.com/office/powerpoint/2010/main" val="5539174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WDAG Edge Windows Defender ATP</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812276"/>
            <a:ext cx="8596668" cy="3880773"/>
          </a:xfrm>
        </p:spPr>
        <p:txBody>
          <a:bodyPr/>
          <a:lstStyle/>
          <a:p>
            <a:r>
              <a:rPr lang="en-GB" dirty="0" smtClean="0"/>
              <a:t>WDAG Edge Containers support Windows Defender ATP integration and notification</a:t>
            </a:r>
            <a:endParaRPr lang="en-GB" dirty="0"/>
          </a:p>
        </p:txBody>
      </p:sp>
      <p:pic>
        <p:nvPicPr>
          <p:cNvPr id="5" name="Picture 4"/>
          <p:cNvPicPr>
            <a:picLocks noChangeAspect="1"/>
          </p:cNvPicPr>
          <p:nvPr/>
        </p:nvPicPr>
        <p:blipFill>
          <a:blip r:embed="rId2"/>
          <a:stretch>
            <a:fillRect/>
          </a:stretch>
        </p:blipFill>
        <p:spPr>
          <a:xfrm>
            <a:off x="2938987" y="2301528"/>
            <a:ext cx="7895779" cy="4474275"/>
          </a:xfrm>
          <a:prstGeom prst="rect">
            <a:avLst/>
          </a:prstGeom>
        </p:spPr>
      </p:pic>
    </p:spTree>
    <p:extLst>
      <p:ext uri="{BB962C8B-B14F-4D97-AF65-F5344CB8AC3E}">
        <p14:creationId xmlns:p14="http://schemas.microsoft.com/office/powerpoint/2010/main" val="34802310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WDAG Container Bonus Points</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smtClean="0"/>
              <a:t>If you’re wondering how we are actually accessing and viewing the containerised Edge instance…</a:t>
            </a:r>
          </a:p>
          <a:p>
            <a:endParaRPr lang="en-GB" dirty="0"/>
          </a:p>
          <a:p>
            <a:pPr marL="0" indent="0">
              <a:buNone/>
            </a:pPr>
            <a:endParaRPr lang="en-GB" dirty="0"/>
          </a:p>
        </p:txBody>
      </p:sp>
      <p:pic>
        <p:nvPicPr>
          <p:cNvPr id="4" name="Picture 3"/>
          <p:cNvPicPr>
            <a:picLocks noChangeAspect="1"/>
          </p:cNvPicPr>
          <p:nvPr/>
        </p:nvPicPr>
        <p:blipFill>
          <a:blip r:embed="rId2"/>
          <a:stretch>
            <a:fillRect/>
          </a:stretch>
        </p:blipFill>
        <p:spPr>
          <a:xfrm>
            <a:off x="1099718" y="3696388"/>
            <a:ext cx="7751899" cy="809174"/>
          </a:xfrm>
          <a:prstGeom prst="rect">
            <a:avLst/>
          </a:prstGeom>
        </p:spPr>
      </p:pic>
      <p:sp>
        <p:nvSpPr>
          <p:cNvPr id="5" name="Right Arrow 4"/>
          <p:cNvSpPr/>
          <p:nvPr/>
        </p:nvSpPr>
        <p:spPr>
          <a:xfrm rot="8762864">
            <a:off x="6920905" y="2945993"/>
            <a:ext cx="2062681" cy="3047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5958590" y="3766451"/>
            <a:ext cx="1011850" cy="265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29736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Windows Defender Exploit Guard</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573849"/>
            <a:ext cx="8596668" cy="5177471"/>
          </a:xfrm>
        </p:spPr>
        <p:txBody>
          <a:bodyPr>
            <a:normAutofit/>
          </a:bodyPr>
          <a:lstStyle/>
          <a:p>
            <a:r>
              <a:rPr lang="en-GB" dirty="0" smtClean="0"/>
              <a:t>Comprised of 4 main features</a:t>
            </a:r>
            <a:endParaRPr lang="en-GB" dirty="0"/>
          </a:p>
          <a:p>
            <a:pPr lvl="1"/>
            <a:r>
              <a:rPr lang="en-GB" b="1" dirty="0">
                <a:solidFill>
                  <a:schemeClr val="tx1"/>
                </a:solidFill>
              </a:rPr>
              <a:t>Exploit </a:t>
            </a:r>
            <a:r>
              <a:rPr lang="en-GB" b="1" dirty="0" smtClean="0">
                <a:solidFill>
                  <a:schemeClr val="tx1"/>
                </a:solidFill>
              </a:rPr>
              <a:t>protection</a:t>
            </a:r>
          </a:p>
          <a:p>
            <a:pPr lvl="2"/>
            <a:r>
              <a:rPr lang="en-GB" i="1" dirty="0" smtClean="0"/>
              <a:t>Apply </a:t>
            </a:r>
            <a:r>
              <a:rPr lang="en-GB" i="1" dirty="0"/>
              <a:t>exploit mitigation techniques to apps your organization uses, both individually and to all apps. Works with third-party antivirus solutions and Windows Defender Antivirus (Windows Defender AV</a:t>
            </a:r>
            <a:r>
              <a:rPr lang="en-GB" i="1" dirty="0" smtClean="0"/>
              <a:t>)</a:t>
            </a:r>
            <a:endParaRPr lang="en-GB" i="1" dirty="0"/>
          </a:p>
          <a:p>
            <a:pPr lvl="1"/>
            <a:r>
              <a:rPr lang="en-GB" b="1" dirty="0">
                <a:solidFill>
                  <a:schemeClr val="tx1"/>
                </a:solidFill>
              </a:rPr>
              <a:t>Attack surface reduction rules </a:t>
            </a:r>
            <a:endParaRPr lang="en-GB" b="1" dirty="0" smtClean="0">
              <a:solidFill>
                <a:schemeClr val="tx1"/>
              </a:solidFill>
            </a:endParaRPr>
          </a:p>
          <a:p>
            <a:pPr lvl="2"/>
            <a:r>
              <a:rPr lang="en-GB" i="1" dirty="0" smtClean="0"/>
              <a:t>Reduce </a:t>
            </a:r>
            <a:r>
              <a:rPr lang="en-GB" i="1" dirty="0"/>
              <a:t>the attack surface of your applications with intelligent rules that stop the vectors used by Office-, script- and mail-based malware. Requires Windows Defender </a:t>
            </a:r>
            <a:r>
              <a:rPr lang="en-GB" i="1" dirty="0" smtClean="0"/>
              <a:t>AV</a:t>
            </a:r>
            <a:endParaRPr lang="en-GB" i="1" dirty="0"/>
          </a:p>
          <a:p>
            <a:pPr lvl="1"/>
            <a:r>
              <a:rPr lang="en-GB" b="1" dirty="0">
                <a:solidFill>
                  <a:schemeClr val="tx1"/>
                </a:solidFill>
              </a:rPr>
              <a:t>Network </a:t>
            </a:r>
            <a:r>
              <a:rPr lang="en-GB" b="1" dirty="0" smtClean="0">
                <a:solidFill>
                  <a:schemeClr val="tx1"/>
                </a:solidFill>
              </a:rPr>
              <a:t>protection</a:t>
            </a:r>
          </a:p>
          <a:p>
            <a:pPr lvl="2"/>
            <a:r>
              <a:rPr lang="en-GB" i="1" dirty="0" smtClean="0"/>
              <a:t>Extends </a:t>
            </a:r>
            <a:r>
              <a:rPr lang="en-GB" i="1" dirty="0"/>
              <a:t>the malware and social engineering protection offered by Windows Defender SmartScreen in Microsoft Edge to cover network traffic and connectivity on your organization's devices. Requires Windows Defender </a:t>
            </a:r>
            <a:r>
              <a:rPr lang="en-GB" i="1" dirty="0" smtClean="0"/>
              <a:t>AV</a:t>
            </a:r>
            <a:endParaRPr lang="en-GB" i="1" dirty="0"/>
          </a:p>
          <a:p>
            <a:pPr lvl="1"/>
            <a:r>
              <a:rPr lang="en-GB" b="1" dirty="0">
                <a:solidFill>
                  <a:schemeClr val="tx1"/>
                </a:solidFill>
              </a:rPr>
              <a:t>Controlled folder </a:t>
            </a:r>
            <a:r>
              <a:rPr lang="en-GB" b="1" dirty="0" smtClean="0">
                <a:solidFill>
                  <a:schemeClr val="tx1"/>
                </a:solidFill>
              </a:rPr>
              <a:t>access</a:t>
            </a:r>
          </a:p>
          <a:p>
            <a:pPr lvl="2"/>
            <a:r>
              <a:rPr lang="en-GB" i="1" dirty="0" smtClean="0"/>
              <a:t>Helps </a:t>
            </a:r>
            <a:r>
              <a:rPr lang="en-GB" i="1" dirty="0"/>
              <a:t>protect files in key system folders from changes made by malicious and suspicious apps, including file-encrypting ransomware malware. Requires Windows Defender </a:t>
            </a:r>
            <a:r>
              <a:rPr lang="en-GB" i="1" dirty="0" smtClean="0"/>
              <a:t>AV</a:t>
            </a:r>
            <a:endParaRPr lang="en-GB" i="1" dirty="0"/>
          </a:p>
          <a:p>
            <a:endParaRPr lang="en-GB" dirty="0"/>
          </a:p>
        </p:txBody>
      </p:sp>
      <p:sp>
        <p:nvSpPr>
          <p:cNvPr id="4" name="TextBox 3"/>
          <p:cNvSpPr txBox="1"/>
          <p:nvPr/>
        </p:nvSpPr>
        <p:spPr>
          <a:xfrm>
            <a:off x="571500" y="6351210"/>
            <a:ext cx="8305800" cy="400110"/>
          </a:xfrm>
          <a:prstGeom prst="rect">
            <a:avLst/>
          </a:prstGeom>
          <a:noFill/>
        </p:spPr>
        <p:txBody>
          <a:bodyPr wrap="square" rtlCol="0">
            <a:spAutoFit/>
          </a:bodyPr>
          <a:lstStyle/>
          <a:p>
            <a:r>
              <a:rPr lang="en-GB" sz="1000" i="1" dirty="0" smtClean="0"/>
              <a:t>Reference: </a:t>
            </a:r>
            <a:r>
              <a:rPr lang="en-GB" sz="1000" i="1" dirty="0" smtClean="0">
                <a:hlinkClick r:id="rId2"/>
              </a:rPr>
              <a:t>https://docs.microsoft.com/en-us/windows/security/threat-protection/windows-defender-exploit-guard/windows-defender-exploit-guard</a:t>
            </a:r>
            <a:endParaRPr lang="en-GB" sz="1000" i="1" dirty="0"/>
          </a:p>
        </p:txBody>
      </p:sp>
    </p:spTree>
    <p:extLst>
      <p:ext uri="{BB962C8B-B14F-4D97-AF65-F5344CB8AC3E}">
        <p14:creationId xmlns:p14="http://schemas.microsoft.com/office/powerpoint/2010/main" val="38274205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Exploit Guard Windows Defender AV Requirements</a:t>
            </a:r>
            <a:endParaRPr lang="en-GB" dirty="0">
              <a:solidFill>
                <a:schemeClr val="tx1">
                  <a:lumMod val="65000"/>
                  <a:lumOff val="35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83941351"/>
              </p:ext>
            </p:extLst>
          </p:nvPr>
        </p:nvGraphicFramePr>
        <p:xfrm>
          <a:off x="677861" y="2160588"/>
          <a:ext cx="8405178" cy="3920172"/>
        </p:xfrm>
        <a:graphic>
          <a:graphicData uri="http://schemas.openxmlformats.org/drawingml/2006/table">
            <a:tbl>
              <a:tblPr firstRow="1" bandRow="1">
                <a:tableStyleId>{21E4AEA4-8DFA-4A89-87EB-49C32662AFE0}</a:tableStyleId>
              </a:tblPr>
              <a:tblGrid>
                <a:gridCol w="4202589">
                  <a:extLst>
                    <a:ext uri="{9D8B030D-6E8A-4147-A177-3AD203B41FA5}">
                      <a16:colId xmlns:a16="http://schemas.microsoft.com/office/drawing/2014/main" val="897118046"/>
                    </a:ext>
                  </a:extLst>
                </a:gridCol>
                <a:gridCol w="4202589">
                  <a:extLst>
                    <a:ext uri="{9D8B030D-6E8A-4147-A177-3AD203B41FA5}">
                      <a16:colId xmlns:a16="http://schemas.microsoft.com/office/drawing/2014/main" val="458290543"/>
                    </a:ext>
                  </a:extLst>
                </a:gridCol>
              </a:tblGrid>
              <a:tr h="722137">
                <a:tc>
                  <a:txBody>
                    <a:bodyPr/>
                    <a:lstStyle/>
                    <a:p>
                      <a:pPr algn="ctr" rtl="0"/>
                      <a:r>
                        <a:rPr lang="en-US" dirty="0"/>
                        <a:t>Feature</a:t>
                      </a:r>
                    </a:p>
                  </a:txBody>
                  <a:tcPr anchor="ctr"/>
                </a:tc>
                <a:tc>
                  <a:txBody>
                    <a:bodyPr/>
                    <a:lstStyle/>
                    <a:p>
                      <a:pPr algn="ctr" rtl="0"/>
                      <a:r>
                        <a:rPr lang="en-US" dirty="0"/>
                        <a:t>Real-time protection</a:t>
                      </a:r>
                    </a:p>
                  </a:txBody>
                  <a:tcPr anchor="ctr"/>
                </a:tc>
                <a:extLst>
                  <a:ext uri="{0D108BD9-81ED-4DB2-BD59-A6C34878D82A}">
                    <a16:rowId xmlns:a16="http://schemas.microsoft.com/office/drawing/2014/main" val="3743737137"/>
                  </a:ext>
                </a:extLst>
              </a:tr>
              <a:tr h="722137">
                <a:tc>
                  <a:txBody>
                    <a:bodyPr/>
                    <a:lstStyle/>
                    <a:p>
                      <a:pPr rtl="0"/>
                      <a:r>
                        <a:rPr lang="en-US"/>
                        <a:t>Exploit protection</a:t>
                      </a:r>
                    </a:p>
                  </a:txBody>
                  <a:tcPr anchor="ctr"/>
                </a:tc>
                <a:tc>
                  <a:txBody>
                    <a:bodyPr/>
                    <a:lstStyle/>
                    <a:p>
                      <a:pPr algn="ctr" rtl="0"/>
                      <a:r>
                        <a:rPr lang="en-US"/>
                        <a:t>No requirement</a:t>
                      </a:r>
                    </a:p>
                  </a:txBody>
                  <a:tcPr anchor="ctr"/>
                </a:tc>
                <a:extLst>
                  <a:ext uri="{0D108BD9-81ED-4DB2-BD59-A6C34878D82A}">
                    <a16:rowId xmlns:a16="http://schemas.microsoft.com/office/drawing/2014/main" val="2015589704"/>
                  </a:ext>
                </a:extLst>
              </a:tr>
              <a:tr h="1031624">
                <a:tc>
                  <a:txBody>
                    <a:bodyPr/>
                    <a:lstStyle/>
                    <a:p>
                      <a:pPr rtl="0"/>
                      <a:r>
                        <a:rPr lang="en-US"/>
                        <a:t>Attack surface reduction rules</a:t>
                      </a:r>
                    </a:p>
                  </a:txBody>
                  <a:tcPr anchor="ctr"/>
                </a:tc>
                <a:tc>
                  <a:txBody>
                    <a:bodyPr/>
                    <a:lstStyle/>
                    <a:p>
                      <a:pPr algn="ctr" rtl="0"/>
                      <a:r>
                        <a:rPr lang="en-US"/>
                        <a:t>Must be enabled</a:t>
                      </a:r>
                    </a:p>
                  </a:txBody>
                  <a:tcPr anchor="ctr"/>
                </a:tc>
                <a:extLst>
                  <a:ext uri="{0D108BD9-81ED-4DB2-BD59-A6C34878D82A}">
                    <a16:rowId xmlns:a16="http://schemas.microsoft.com/office/drawing/2014/main" val="2890008376"/>
                  </a:ext>
                </a:extLst>
              </a:tr>
              <a:tr h="722137">
                <a:tc>
                  <a:txBody>
                    <a:bodyPr/>
                    <a:lstStyle/>
                    <a:p>
                      <a:pPr rtl="0"/>
                      <a:r>
                        <a:rPr lang="en-US"/>
                        <a:t>Network protection</a:t>
                      </a:r>
                    </a:p>
                  </a:txBody>
                  <a:tcPr anchor="ctr"/>
                </a:tc>
                <a:tc>
                  <a:txBody>
                    <a:bodyPr/>
                    <a:lstStyle/>
                    <a:p>
                      <a:pPr algn="ctr" rtl="0"/>
                      <a:r>
                        <a:rPr lang="en-US"/>
                        <a:t>Must be enabled</a:t>
                      </a:r>
                    </a:p>
                  </a:txBody>
                  <a:tcPr anchor="ctr"/>
                </a:tc>
                <a:extLst>
                  <a:ext uri="{0D108BD9-81ED-4DB2-BD59-A6C34878D82A}">
                    <a16:rowId xmlns:a16="http://schemas.microsoft.com/office/drawing/2014/main" val="3929483236"/>
                  </a:ext>
                </a:extLst>
              </a:tr>
              <a:tr h="722137">
                <a:tc>
                  <a:txBody>
                    <a:bodyPr/>
                    <a:lstStyle/>
                    <a:p>
                      <a:pPr rtl="0"/>
                      <a:r>
                        <a:rPr lang="en-US"/>
                        <a:t>Controlled folder access</a:t>
                      </a:r>
                    </a:p>
                  </a:txBody>
                  <a:tcPr anchor="ctr"/>
                </a:tc>
                <a:tc>
                  <a:txBody>
                    <a:bodyPr/>
                    <a:lstStyle/>
                    <a:p>
                      <a:pPr algn="ctr" rtl="0"/>
                      <a:r>
                        <a:rPr lang="en-US" dirty="0"/>
                        <a:t>Must be enabled</a:t>
                      </a:r>
                    </a:p>
                  </a:txBody>
                  <a:tcPr anchor="ctr"/>
                </a:tc>
                <a:extLst>
                  <a:ext uri="{0D108BD9-81ED-4DB2-BD59-A6C34878D82A}">
                    <a16:rowId xmlns:a16="http://schemas.microsoft.com/office/drawing/2014/main" val="3111707899"/>
                  </a:ext>
                </a:extLst>
              </a:tr>
            </a:tbl>
          </a:graphicData>
        </a:graphic>
      </p:graphicFrame>
      <p:sp>
        <p:nvSpPr>
          <p:cNvPr id="7" name="TextBox 6"/>
          <p:cNvSpPr txBox="1"/>
          <p:nvPr/>
        </p:nvSpPr>
        <p:spPr>
          <a:xfrm>
            <a:off x="677334" y="6310948"/>
            <a:ext cx="7415106" cy="400110"/>
          </a:xfrm>
          <a:prstGeom prst="rect">
            <a:avLst/>
          </a:prstGeom>
          <a:noFill/>
        </p:spPr>
        <p:txBody>
          <a:bodyPr wrap="square" rtlCol="0">
            <a:spAutoFit/>
          </a:bodyPr>
          <a:lstStyle/>
          <a:p>
            <a:r>
              <a:rPr lang="en-GB" sz="1000" i="1" dirty="0" smtClean="0"/>
              <a:t>Reference: </a:t>
            </a:r>
            <a:r>
              <a:rPr lang="en-GB" sz="1000" i="1" dirty="0" smtClean="0">
                <a:hlinkClick r:id="rId2"/>
              </a:rPr>
              <a:t>https://docs.microsoft.com/en-us/windows/security/threat-protection/windows-defender-exploit-guard/windows-defender-exploit-guard</a:t>
            </a:r>
            <a:endParaRPr lang="en-GB" sz="1000" i="1" dirty="0"/>
          </a:p>
        </p:txBody>
      </p:sp>
    </p:spTree>
    <p:extLst>
      <p:ext uri="{BB962C8B-B14F-4D97-AF65-F5344CB8AC3E}">
        <p14:creationId xmlns:p14="http://schemas.microsoft.com/office/powerpoint/2010/main" val="9827010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Exploit Guard – Exploit Protection</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677334" y="1501142"/>
            <a:ext cx="2975472" cy="5360667"/>
          </a:xfrm>
          <a:prstGeom prst="rect">
            <a:avLst/>
          </a:prstGeom>
        </p:spPr>
      </p:pic>
      <p:pic>
        <p:nvPicPr>
          <p:cNvPr id="5" name="Picture 4"/>
          <p:cNvPicPr>
            <a:picLocks noChangeAspect="1"/>
          </p:cNvPicPr>
          <p:nvPr/>
        </p:nvPicPr>
        <p:blipFill>
          <a:blip r:embed="rId3"/>
          <a:stretch>
            <a:fillRect/>
          </a:stretch>
        </p:blipFill>
        <p:spPr>
          <a:xfrm>
            <a:off x="4975668" y="1501142"/>
            <a:ext cx="3574731" cy="5099050"/>
          </a:xfrm>
          <a:prstGeom prst="rect">
            <a:avLst/>
          </a:prstGeom>
        </p:spPr>
      </p:pic>
    </p:spTree>
    <p:extLst>
      <p:ext uri="{BB962C8B-B14F-4D97-AF65-F5344CB8AC3E}">
        <p14:creationId xmlns:p14="http://schemas.microsoft.com/office/powerpoint/2010/main" val="13060579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Exploit Guard – Exploit Protection</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US" dirty="0" smtClean="0"/>
              <a:t>Use the Windows </a:t>
            </a:r>
            <a:r>
              <a:rPr lang="en-US" dirty="0"/>
              <a:t>Security app </a:t>
            </a:r>
            <a:r>
              <a:rPr lang="en-US" dirty="0" smtClean="0"/>
              <a:t>to configure rules then export option to create XML file or via PowerShell</a:t>
            </a:r>
          </a:p>
          <a:p>
            <a:pPr>
              <a:lnSpc>
                <a:spcPct val="107000"/>
              </a:lnSpc>
              <a:spcAft>
                <a:spcPts val="800"/>
              </a:spcAft>
            </a:pPr>
            <a:r>
              <a:rPr lang="en-US" dirty="0">
                <a:solidFill>
                  <a:srgbClr val="0101FD"/>
                </a:solidFill>
                <a:latin typeface="Calibri" panose="020F0502020204030204" pitchFamily="34" charset="0"/>
                <a:ea typeface="Calibri" panose="020F0502020204030204" pitchFamily="34" charset="0"/>
                <a:cs typeface="Times New Roman" panose="02020603050405020304" pitchFamily="18" charset="0"/>
              </a:rPr>
              <a:t>Get-</a:t>
            </a:r>
            <a:r>
              <a:rPr lang="en-US" dirty="0" err="1">
                <a:solidFill>
                  <a:srgbClr val="0101FD"/>
                </a:solidFill>
                <a:latin typeface="Calibri" panose="020F0502020204030204" pitchFamily="34" charset="0"/>
                <a:ea typeface="Calibri" panose="020F0502020204030204" pitchFamily="34" charset="0"/>
                <a:cs typeface="Times New Roman" panose="02020603050405020304" pitchFamily="18" charset="0"/>
              </a:rPr>
              <a:t>ProcessMitigation</a:t>
            </a:r>
            <a:endParaRPr lang="en-GB"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0101FD"/>
                </a:solidFill>
                <a:latin typeface="Calibri" panose="020F0502020204030204" pitchFamily="34" charset="0"/>
                <a:ea typeface="Calibri" panose="020F0502020204030204" pitchFamily="34" charset="0"/>
                <a:cs typeface="Times New Roman" panose="02020603050405020304" pitchFamily="18" charset="0"/>
              </a:rPr>
              <a:t>Set-</a:t>
            </a:r>
            <a:r>
              <a:rPr lang="en-US" dirty="0" err="1">
                <a:solidFill>
                  <a:srgbClr val="0101FD"/>
                </a:solidFill>
                <a:latin typeface="Calibri" panose="020F0502020204030204" pitchFamily="34" charset="0"/>
                <a:ea typeface="Calibri" panose="020F0502020204030204" pitchFamily="34" charset="0"/>
                <a:cs typeface="Times New Roman" panose="02020603050405020304" pitchFamily="18" charset="0"/>
              </a:rPr>
              <a:t>ProcessMitigation</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US" dirty="0" smtClean="0"/>
          </a:p>
          <a:p>
            <a:endParaRPr lang="en-GB" dirty="0"/>
          </a:p>
        </p:txBody>
      </p:sp>
      <p:pic>
        <p:nvPicPr>
          <p:cNvPr id="4" name="Picture 3"/>
          <p:cNvPicPr>
            <a:picLocks noChangeAspect="1"/>
          </p:cNvPicPr>
          <p:nvPr/>
        </p:nvPicPr>
        <p:blipFill>
          <a:blip r:embed="rId2"/>
          <a:stretch>
            <a:fillRect/>
          </a:stretch>
        </p:blipFill>
        <p:spPr>
          <a:xfrm>
            <a:off x="4103020" y="2713220"/>
            <a:ext cx="4933236" cy="3990018"/>
          </a:xfrm>
          <a:prstGeom prst="rect">
            <a:avLst/>
          </a:prstGeom>
        </p:spPr>
      </p:pic>
    </p:spTree>
    <p:extLst>
      <p:ext uri="{BB962C8B-B14F-4D97-AF65-F5344CB8AC3E}">
        <p14:creationId xmlns:p14="http://schemas.microsoft.com/office/powerpoint/2010/main" val="38685645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7514391"/>
              </p:ext>
            </p:extLst>
          </p:nvPr>
        </p:nvGraphicFramePr>
        <p:xfrm>
          <a:off x="258234" y="255589"/>
          <a:ext cx="11750887" cy="6480489"/>
        </p:xfrm>
        <a:graphic>
          <a:graphicData uri="http://schemas.openxmlformats.org/drawingml/2006/table">
            <a:tbl>
              <a:tblPr firstRow="1" firstCol="1" bandRow="1">
                <a:tableStyleId>{21E4AEA4-8DFA-4A89-87EB-49C32662AFE0}</a:tableStyleId>
              </a:tblPr>
              <a:tblGrid>
                <a:gridCol w="1563537">
                  <a:extLst>
                    <a:ext uri="{9D8B030D-6E8A-4147-A177-3AD203B41FA5}">
                      <a16:colId xmlns:a16="http://schemas.microsoft.com/office/drawing/2014/main" val="3578767816"/>
                    </a:ext>
                  </a:extLst>
                </a:gridCol>
                <a:gridCol w="8594769">
                  <a:extLst>
                    <a:ext uri="{9D8B030D-6E8A-4147-A177-3AD203B41FA5}">
                      <a16:colId xmlns:a16="http://schemas.microsoft.com/office/drawing/2014/main" val="2136428644"/>
                    </a:ext>
                  </a:extLst>
                </a:gridCol>
                <a:gridCol w="1592581">
                  <a:extLst>
                    <a:ext uri="{9D8B030D-6E8A-4147-A177-3AD203B41FA5}">
                      <a16:colId xmlns:a16="http://schemas.microsoft.com/office/drawing/2014/main" val="1216400466"/>
                    </a:ext>
                  </a:extLst>
                </a:gridCol>
              </a:tblGrid>
              <a:tr h="169185">
                <a:tc>
                  <a:txBody>
                    <a:bodyPr/>
                    <a:lstStyle/>
                    <a:p>
                      <a:pPr algn="ctr">
                        <a:lnSpc>
                          <a:spcPct val="107000"/>
                        </a:lnSpc>
                        <a:spcAft>
                          <a:spcPts val="800"/>
                        </a:spcAft>
                      </a:pPr>
                      <a:r>
                        <a:rPr lang="en-GB" sz="1000">
                          <a:effectLst/>
                        </a:rPr>
                        <a:t>Mitigation</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Description</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dirty="0">
                          <a:effectLst/>
                        </a:rPr>
                        <a:t>Can be applied to</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1936540867"/>
                  </a:ext>
                </a:extLst>
              </a:tr>
              <a:tr h="169185">
                <a:tc>
                  <a:txBody>
                    <a:bodyPr/>
                    <a:lstStyle/>
                    <a:p>
                      <a:pPr>
                        <a:lnSpc>
                          <a:spcPct val="107000"/>
                        </a:lnSpc>
                        <a:spcAft>
                          <a:spcPts val="800"/>
                        </a:spcAft>
                      </a:pPr>
                      <a:r>
                        <a:rPr lang="en-GB" sz="1000" dirty="0">
                          <a:effectLst/>
                        </a:rPr>
                        <a:t>Control flow guard (CFG)</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Ensures control flow integrity for indirect calls. Can optionally suppress exports and use strict CFG.</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System and app-level</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2957314738"/>
                  </a:ext>
                </a:extLst>
              </a:tr>
              <a:tr h="338369">
                <a:tc>
                  <a:txBody>
                    <a:bodyPr/>
                    <a:lstStyle/>
                    <a:p>
                      <a:pPr>
                        <a:lnSpc>
                          <a:spcPct val="107000"/>
                        </a:lnSpc>
                        <a:spcAft>
                          <a:spcPts val="800"/>
                        </a:spcAft>
                      </a:pPr>
                      <a:r>
                        <a:rPr lang="en-GB" sz="1000" dirty="0">
                          <a:effectLst/>
                        </a:rPr>
                        <a:t>Data Execution Prevention (DEP)</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Prevents code from being run from data-only memory pages such as the heap and stacks. Only configurable for 32-bit (x86) apps, permanently enabled for all other architectures. Can optionally enable ATL thunk emulation.</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System and app-level</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1093888388"/>
                  </a:ext>
                </a:extLst>
              </a:tr>
              <a:tr h="338369">
                <a:tc>
                  <a:txBody>
                    <a:bodyPr/>
                    <a:lstStyle/>
                    <a:p>
                      <a:pPr>
                        <a:lnSpc>
                          <a:spcPct val="107000"/>
                        </a:lnSpc>
                        <a:spcAft>
                          <a:spcPts val="800"/>
                        </a:spcAft>
                      </a:pPr>
                      <a:r>
                        <a:rPr lang="en-GB" sz="1000">
                          <a:effectLst/>
                        </a:rPr>
                        <a:t>Force randomization for images (Mandatory ASLR)</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Forcibly relocates images not compiled with /DYNAMICBASE. Can optionally fail loading images that don't have relocation information.</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System and app-level</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4215932466"/>
                  </a:ext>
                </a:extLst>
              </a:tr>
              <a:tr h="507554">
                <a:tc>
                  <a:txBody>
                    <a:bodyPr/>
                    <a:lstStyle/>
                    <a:p>
                      <a:pPr>
                        <a:lnSpc>
                          <a:spcPct val="107000"/>
                        </a:lnSpc>
                        <a:spcAft>
                          <a:spcPts val="800"/>
                        </a:spcAft>
                      </a:pPr>
                      <a:r>
                        <a:rPr lang="en-GB" sz="1000">
                          <a:effectLst/>
                        </a:rPr>
                        <a:t>Randomize memory allocations (Bottom-Up ASLR)</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dirty="0">
                          <a:effectLst/>
                        </a:rPr>
                        <a:t>Randomizes locations for virtual memory allocations including those for system structures heaps, stacks, TEBs, and PEBs. Can optionally use a wider randomization variance for 64-bit processes.</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System and app-level</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766274210"/>
                  </a:ext>
                </a:extLst>
              </a:tr>
              <a:tr h="338369">
                <a:tc>
                  <a:txBody>
                    <a:bodyPr/>
                    <a:lstStyle/>
                    <a:p>
                      <a:pPr>
                        <a:lnSpc>
                          <a:spcPct val="107000"/>
                        </a:lnSpc>
                        <a:spcAft>
                          <a:spcPts val="800"/>
                        </a:spcAft>
                      </a:pPr>
                      <a:r>
                        <a:rPr lang="en-GB" sz="1000">
                          <a:effectLst/>
                        </a:rPr>
                        <a:t>Validate exception chains (SEHOP)</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dirty="0">
                          <a:effectLst/>
                        </a:rPr>
                        <a:t>Ensures the integrity of an exception chain during exception dispatch. Only configurable for 32-bit (x86) applications.</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System and app-level</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2875383576"/>
                  </a:ext>
                </a:extLst>
              </a:tr>
              <a:tr h="169185">
                <a:tc>
                  <a:txBody>
                    <a:bodyPr/>
                    <a:lstStyle/>
                    <a:p>
                      <a:pPr>
                        <a:lnSpc>
                          <a:spcPct val="107000"/>
                        </a:lnSpc>
                        <a:spcAft>
                          <a:spcPts val="800"/>
                        </a:spcAft>
                      </a:pPr>
                      <a:r>
                        <a:rPr lang="en-GB" sz="1000">
                          <a:effectLst/>
                        </a:rPr>
                        <a:t>Validate heap integrity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dirty="0">
                          <a:effectLst/>
                        </a:rPr>
                        <a:t>Terminates a process when heap corruption is detected.</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System and app-level</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715134287"/>
                  </a:ext>
                </a:extLst>
              </a:tr>
              <a:tr h="338369">
                <a:tc>
                  <a:txBody>
                    <a:bodyPr/>
                    <a:lstStyle/>
                    <a:p>
                      <a:pPr>
                        <a:lnSpc>
                          <a:spcPct val="107000"/>
                        </a:lnSpc>
                        <a:spcAft>
                          <a:spcPts val="800"/>
                        </a:spcAft>
                      </a:pPr>
                      <a:r>
                        <a:rPr lang="en-GB" sz="1000">
                          <a:effectLst/>
                        </a:rPr>
                        <a:t>Arbitrary code guard (ACG)</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Prevents the introduction of non-image-backed executable code and prevents code pages from being modified. Can optionally allow thread opt-out and allow remote downgrade (configurable only with PowerShell).</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2618169225"/>
                  </a:ext>
                </a:extLst>
              </a:tr>
              <a:tr h="338369">
                <a:tc>
                  <a:txBody>
                    <a:bodyPr/>
                    <a:lstStyle/>
                    <a:p>
                      <a:pPr>
                        <a:lnSpc>
                          <a:spcPct val="107000"/>
                        </a:lnSpc>
                        <a:spcAft>
                          <a:spcPts val="800"/>
                        </a:spcAft>
                      </a:pPr>
                      <a:r>
                        <a:rPr lang="en-GB" sz="1000">
                          <a:effectLst/>
                        </a:rPr>
                        <a:t>Block low integrity images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Prevents the loading of images marked with Low Integrity.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4130790475"/>
                  </a:ext>
                </a:extLst>
              </a:tr>
              <a:tr h="169185">
                <a:tc>
                  <a:txBody>
                    <a:bodyPr/>
                    <a:lstStyle/>
                    <a:p>
                      <a:pPr>
                        <a:lnSpc>
                          <a:spcPct val="107000"/>
                        </a:lnSpc>
                        <a:spcAft>
                          <a:spcPts val="800"/>
                        </a:spcAft>
                      </a:pPr>
                      <a:r>
                        <a:rPr lang="en-GB" sz="1000">
                          <a:effectLst/>
                        </a:rPr>
                        <a:t>Block remote images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Prevents loading of images from remote devices.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1268927092"/>
                  </a:ext>
                </a:extLst>
              </a:tr>
              <a:tr h="169185">
                <a:tc>
                  <a:txBody>
                    <a:bodyPr/>
                    <a:lstStyle/>
                    <a:p>
                      <a:pPr>
                        <a:lnSpc>
                          <a:spcPct val="107000"/>
                        </a:lnSpc>
                        <a:spcAft>
                          <a:spcPts val="800"/>
                        </a:spcAft>
                      </a:pPr>
                      <a:r>
                        <a:rPr lang="en-GB" sz="1000">
                          <a:effectLst/>
                        </a:rPr>
                        <a:t>Block untrusted fonts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Prevents loading any GDI-based fonts not installed in the system fonts directory, notably fonts from the web.</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dirty="0">
                          <a:effectLst/>
                        </a:rPr>
                        <a:t>App-level only</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2479080135"/>
                  </a:ext>
                </a:extLst>
              </a:tr>
              <a:tr h="220659">
                <a:tc>
                  <a:txBody>
                    <a:bodyPr/>
                    <a:lstStyle/>
                    <a:p>
                      <a:pPr>
                        <a:lnSpc>
                          <a:spcPct val="107000"/>
                        </a:lnSpc>
                        <a:spcAft>
                          <a:spcPts val="800"/>
                        </a:spcAft>
                      </a:pPr>
                      <a:r>
                        <a:rPr lang="en-GB" sz="1000">
                          <a:effectLst/>
                        </a:rPr>
                        <a:t>Code integrity guard</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Restricts loading of images signed by Microsoft, WHQL, or higher. Can optionally allow Microsoft Store signed images.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2120754396"/>
                  </a:ext>
                </a:extLst>
              </a:tr>
              <a:tr h="338369">
                <a:tc>
                  <a:txBody>
                    <a:bodyPr/>
                    <a:lstStyle/>
                    <a:p>
                      <a:pPr>
                        <a:lnSpc>
                          <a:spcPct val="107000"/>
                        </a:lnSpc>
                        <a:spcAft>
                          <a:spcPts val="800"/>
                        </a:spcAft>
                      </a:pPr>
                      <a:r>
                        <a:rPr lang="en-GB" sz="1000">
                          <a:effectLst/>
                        </a:rPr>
                        <a:t>Disable extension points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Disables various extensibility mechanisms that allow DLL injection into all processes, such as AppInit DLLs, window hooks, and Winsock service providers.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694629718"/>
                  </a:ext>
                </a:extLst>
              </a:tr>
              <a:tr h="338369">
                <a:tc>
                  <a:txBody>
                    <a:bodyPr/>
                    <a:lstStyle/>
                    <a:p>
                      <a:pPr>
                        <a:lnSpc>
                          <a:spcPct val="107000"/>
                        </a:lnSpc>
                        <a:spcAft>
                          <a:spcPts val="800"/>
                        </a:spcAft>
                      </a:pPr>
                      <a:r>
                        <a:rPr lang="en-GB" sz="1000">
                          <a:effectLst/>
                        </a:rPr>
                        <a:t>Disable Win32k system calls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Prevents an app from using the Win32k system call table.</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3192692604"/>
                  </a:ext>
                </a:extLst>
              </a:tr>
              <a:tr h="338369">
                <a:tc>
                  <a:txBody>
                    <a:bodyPr/>
                    <a:lstStyle/>
                    <a:p>
                      <a:pPr>
                        <a:lnSpc>
                          <a:spcPct val="107000"/>
                        </a:lnSpc>
                        <a:spcAft>
                          <a:spcPts val="800"/>
                        </a:spcAft>
                      </a:pPr>
                      <a:r>
                        <a:rPr lang="en-GB" sz="1000">
                          <a:effectLst/>
                        </a:rPr>
                        <a:t>Do not allow child processes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dirty="0">
                          <a:effectLst/>
                        </a:rPr>
                        <a:t>Prevents an app from creating child processes.</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2715357363"/>
                  </a:ext>
                </a:extLst>
              </a:tr>
              <a:tr h="338369">
                <a:tc>
                  <a:txBody>
                    <a:bodyPr/>
                    <a:lstStyle/>
                    <a:p>
                      <a:pPr>
                        <a:lnSpc>
                          <a:spcPct val="107000"/>
                        </a:lnSpc>
                        <a:spcAft>
                          <a:spcPts val="800"/>
                        </a:spcAft>
                      </a:pPr>
                      <a:r>
                        <a:rPr lang="en-GB" sz="1000">
                          <a:effectLst/>
                        </a:rPr>
                        <a:t>Export address filtering (EAF)</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Detects dangerous operations being resolved by malicious code. Can optionally validate access by modules commonly used by exploits.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2688914012"/>
                  </a:ext>
                </a:extLst>
              </a:tr>
              <a:tr h="338369">
                <a:tc>
                  <a:txBody>
                    <a:bodyPr/>
                    <a:lstStyle/>
                    <a:p>
                      <a:pPr>
                        <a:lnSpc>
                          <a:spcPct val="107000"/>
                        </a:lnSpc>
                        <a:spcAft>
                          <a:spcPts val="800"/>
                        </a:spcAft>
                      </a:pPr>
                      <a:r>
                        <a:rPr lang="en-GB" sz="1000">
                          <a:effectLst/>
                        </a:rPr>
                        <a:t>Import address filtering (IAF)</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Detects dangerous operations being resolved by malicious code.</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310427839"/>
                  </a:ext>
                </a:extLst>
              </a:tr>
              <a:tr h="338369">
                <a:tc>
                  <a:txBody>
                    <a:bodyPr/>
                    <a:lstStyle/>
                    <a:p>
                      <a:pPr>
                        <a:lnSpc>
                          <a:spcPct val="107000"/>
                        </a:lnSpc>
                        <a:spcAft>
                          <a:spcPts val="800"/>
                        </a:spcAft>
                      </a:pPr>
                      <a:r>
                        <a:rPr lang="en-GB" sz="1000">
                          <a:effectLst/>
                        </a:rPr>
                        <a:t>Simulate execution (SimExec)</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Ensures that calls to sensitive APIs return to legitimate callers. Only configurable for 32-bit (x86) applications. Not compatible with ACG</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244617026"/>
                  </a:ext>
                </a:extLst>
              </a:tr>
              <a:tr h="338369">
                <a:tc>
                  <a:txBody>
                    <a:bodyPr/>
                    <a:lstStyle/>
                    <a:p>
                      <a:pPr>
                        <a:lnSpc>
                          <a:spcPct val="107000"/>
                        </a:lnSpc>
                        <a:spcAft>
                          <a:spcPts val="800"/>
                        </a:spcAft>
                      </a:pPr>
                      <a:r>
                        <a:rPr lang="en-GB" sz="1000">
                          <a:effectLst/>
                        </a:rPr>
                        <a:t>Validate API invocation (CallerCheck)</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Ensures that sensitive APIs are invoked by legitimate callers. Only configurable for 32-bit (x86) applications. Not compatible with ACG</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2133103341"/>
                  </a:ext>
                </a:extLst>
              </a:tr>
              <a:tr h="169185">
                <a:tc>
                  <a:txBody>
                    <a:bodyPr/>
                    <a:lstStyle/>
                    <a:p>
                      <a:pPr>
                        <a:lnSpc>
                          <a:spcPct val="107000"/>
                        </a:lnSpc>
                        <a:spcAft>
                          <a:spcPts val="800"/>
                        </a:spcAft>
                      </a:pPr>
                      <a:r>
                        <a:rPr lang="en-GB" sz="1000">
                          <a:effectLst/>
                        </a:rPr>
                        <a:t>Validate handle usage</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Causes an exception to be raised on any invalid handle references.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1967279363"/>
                  </a:ext>
                </a:extLst>
              </a:tr>
              <a:tr h="338369">
                <a:tc>
                  <a:txBody>
                    <a:bodyPr/>
                    <a:lstStyle/>
                    <a:p>
                      <a:pPr>
                        <a:lnSpc>
                          <a:spcPct val="107000"/>
                        </a:lnSpc>
                        <a:spcAft>
                          <a:spcPts val="800"/>
                        </a:spcAft>
                      </a:pPr>
                      <a:r>
                        <a:rPr lang="en-GB" sz="1000">
                          <a:effectLst/>
                        </a:rPr>
                        <a:t>Validate image dependency integrity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Enforces code signing for Windows image dependency loading.</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a:effectLst/>
                        </a:rPr>
                        <a:t>App-level only</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1567942812"/>
                  </a:ext>
                </a:extLst>
              </a:tr>
              <a:tr h="338369">
                <a:tc>
                  <a:txBody>
                    <a:bodyPr/>
                    <a:lstStyle/>
                    <a:p>
                      <a:pPr>
                        <a:lnSpc>
                          <a:spcPct val="107000"/>
                        </a:lnSpc>
                        <a:spcAft>
                          <a:spcPts val="800"/>
                        </a:spcAft>
                      </a:pPr>
                      <a:r>
                        <a:rPr lang="en-GB" sz="1000">
                          <a:effectLst/>
                        </a:rPr>
                        <a:t>Validate stack integrity (StackPivot)</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nSpc>
                          <a:spcPct val="107000"/>
                        </a:lnSpc>
                        <a:spcAft>
                          <a:spcPts val="800"/>
                        </a:spcAft>
                      </a:pPr>
                      <a:r>
                        <a:rPr lang="en-GB" sz="1000">
                          <a:effectLst/>
                        </a:rPr>
                        <a:t>Ensures that the stack has not been redirected for sensitive APIs. Not compatible with ACG</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tc>
                  <a:txBody>
                    <a:bodyPr/>
                    <a:lstStyle/>
                    <a:p>
                      <a:pPr algn="ctr">
                        <a:lnSpc>
                          <a:spcPct val="107000"/>
                        </a:lnSpc>
                        <a:spcAft>
                          <a:spcPts val="800"/>
                        </a:spcAft>
                      </a:pPr>
                      <a:r>
                        <a:rPr lang="en-GB" sz="1000" dirty="0">
                          <a:effectLst/>
                        </a:rPr>
                        <a:t>App-level only</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18632" marR="18632" marT="0" marB="0"/>
                </a:tc>
                <a:extLst>
                  <a:ext uri="{0D108BD9-81ED-4DB2-BD59-A6C34878D82A}">
                    <a16:rowId xmlns:a16="http://schemas.microsoft.com/office/drawing/2014/main" val="880208982"/>
                  </a:ext>
                </a:extLst>
              </a:tr>
            </a:tbl>
          </a:graphicData>
        </a:graphic>
      </p:graphicFrame>
    </p:spTree>
    <p:extLst>
      <p:ext uri="{BB962C8B-B14F-4D97-AF65-F5344CB8AC3E}">
        <p14:creationId xmlns:p14="http://schemas.microsoft.com/office/powerpoint/2010/main" val="24755354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Exploit Guard Attack Surface Reduction</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smtClean="0"/>
              <a:t>Rules that allow us to control what applications can do</a:t>
            </a:r>
          </a:p>
          <a:p>
            <a:pPr lvl="1"/>
            <a:r>
              <a:rPr lang="en-GB" dirty="0" smtClean="0"/>
              <a:t>For example, block Office files from creating child processes and accessing APIs</a:t>
            </a:r>
          </a:p>
          <a:p>
            <a:pPr lvl="1"/>
            <a:r>
              <a:rPr lang="en-GB" dirty="0" smtClean="0"/>
              <a:t>Block Adobe Reader from creating child processes</a:t>
            </a:r>
          </a:p>
          <a:p>
            <a:pPr lvl="1"/>
            <a:endParaRPr lang="en-GB" dirty="0"/>
          </a:p>
          <a:p>
            <a:r>
              <a:rPr lang="en-GB" dirty="0" smtClean="0"/>
              <a:t>When configured correctly these rules can greatly diminish the common attack vectors used</a:t>
            </a:r>
          </a:p>
          <a:p>
            <a:endParaRPr lang="en-GB" dirty="0"/>
          </a:p>
          <a:p>
            <a:r>
              <a:rPr lang="en-GB" dirty="0" smtClean="0"/>
              <a:t>Think of them like pre-built Exploit Protection rules tailored for specific applications and use cases</a:t>
            </a:r>
          </a:p>
        </p:txBody>
      </p:sp>
    </p:spTree>
    <p:extLst>
      <p:ext uri="{BB962C8B-B14F-4D97-AF65-F5344CB8AC3E}">
        <p14:creationId xmlns:p14="http://schemas.microsoft.com/office/powerpoint/2010/main" val="21726077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Exploit Guard Attack </a:t>
            </a:r>
            <a:r>
              <a:rPr lang="en-GB" dirty="0" smtClean="0">
                <a:solidFill>
                  <a:schemeClr val="tx1">
                    <a:lumMod val="65000"/>
                    <a:lumOff val="35000"/>
                  </a:schemeClr>
                </a:solidFill>
              </a:rPr>
              <a:t>Surface Reduction (ASR) </a:t>
            </a:r>
            <a:r>
              <a:rPr lang="en-GB" dirty="0">
                <a:solidFill>
                  <a:schemeClr val="tx1">
                    <a:lumMod val="65000"/>
                    <a:lumOff val="35000"/>
                  </a:schemeClr>
                </a:solidFill>
              </a:rPr>
              <a:t>rules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8690233"/>
              </p:ext>
            </p:extLst>
          </p:nvPr>
        </p:nvGraphicFramePr>
        <p:xfrm>
          <a:off x="677334" y="1930400"/>
          <a:ext cx="9716346" cy="4453235"/>
        </p:xfrm>
        <a:graphic>
          <a:graphicData uri="http://schemas.openxmlformats.org/drawingml/2006/table">
            <a:tbl>
              <a:tblPr firstRow="1" firstCol="1" bandRow="1">
                <a:tableStyleId>{9DCAF9ED-07DC-4A11-8D7F-57B35C25682E}</a:tableStyleId>
              </a:tblPr>
              <a:tblGrid>
                <a:gridCol w="5726873">
                  <a:extLst>
                    <a:ext uri="{9D8B030D-6E8A-4147-A177-3AD203B41FA5}">
                      <a16:colId xmlns:a16="http://schemas.microsoft.com/office/drawing/2014/main" val="1441473236"/>
                    </a:ext>
                  </a:extLst>
                </a:gridCol>
                <a:gridCol w="3989473">
                  <a:extLst>
                    <a:ext uri="{9D8B030D-6E8A-4147-A177-3AD203B41FA5}">
                      <a16:colId xmlns:a16="http://schemas.microsoft.com/office/drawing/2014/main" val="897165497"/>
                    </a:ext>
                  </a:extLst>
                </a:gridCol>
              </a:tblGrid>
              <a:tr h="282339">
                <a:tc>
                  <a:txBody>
                    <a:bodyPr/>
                    <a:lstStyle/>
                    <a:p>
                      <a:pPr algn="ctr">
                        <a:lnSpc>
                          <a:spcPct val="107000"/>
                        </a:lnSpc>
                        <a:spcAft>
                          <a:spcPts val="0"/>
                        </a:spcAft>
                      </a:pPr>
                      <a:r>
                        <a:rPr lang="en-GB" sz="1200" dirty="0">
                          <a:effectLst/>
                        </a:rPr>
                        <a:t>Rule name</a:t>
                      </a:r>
                      <a:endParaRPr lang="en-GB"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dirty="0">
                          <a:effectLst/>
                        </a:rPr>
                        <a:t>GUID</a:t>
                      </a:r>
                      <a:endParaRPr lang="en-GB"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746700716"/>
                  </a:ext>
                </a:extLst>
              </a:tr>
              <a:tr h="282339">
                <a:tc>
                  <a:txBody>
                    <a:bodyPr/>
                    <a:lstStyle/>
                    <a:p>
                      <a:pPr>
                        <a:lnSpc>
                          <a:spcPct val="107000"/>
                        </a:lnSpc>
                        <a:spcAft>
                          <a:spcPts val="0"/>
                        </a:spcAft>
                      </a:pPr>
                      <a:r>
                        <a:rPr lang="en-GB" sz="1200">
                          <a:effectLst/>
                        </a:rPr>
                        <a:t>Block executable content from email client and webmail</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BE9BA2D9-53EA-4CDC-84E5-9B1EEEE46550</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1433002202"/>
                  </a:ext>
                </a:extLst>
              </a:tr>
              <a:tr h="282339">
                <a:tc>
                  <a:txBody>
                    <a:bodyPr/>
                    <a:lstStyle/>
                    <a:p>
                      <a:pPr>
                        <a:lnSpc>
                          <a:spcPct val="107000"/>
                        </a:lnSpc>
                        <a:spcAft>
                          <a:spcPts val="0"/>
                        </a:spcAft>
                      </a:pPr>
                      <a:r>
                        <a:rPr lang="en-GB" sz="1200">
                          <a:effectLst/>
                        </a:rPr>
                        <a:t>Block all Office applications from creating child processes</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dirty="0">
                          <a:effectLst/>
                        </a:rPr>
                        <a:t>D4F940AB-401B-4EFC-AADC-AD5F3C50688A</a:t>
                      </a:r>
                      <a:endParaRPr lang="en-GB"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520749877"/>
                  </a:ext>
                </a:extLst>
              </a:tr>
              <a:tr h="282339">
                <a:tc>
                  <a:txBody>
                    <a:bodyPr/>
                    <a:lstStyle/>
                    <a:p>
                      <a:pPr>
                        <a:lnSpc>
                          <a:spcPct val="107000"/>
                        </a:lnSpc>
                        <a:spcAft>
                          <a:spcPts val="0"/>
                        </a:spcAft>
                      </a:pPr>
                      <a:r>
                        <a:rPr lang="en-GB" sz="1200">
                          <a:effectLst/>
                        </a:rPr>
                        <a:t>Block Office applications from creating executable content</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3B576869-A4EC-4529-8536-B80A7769E899</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733628323"/>
                  </a:ext>
                </a:extLst>
              </a:tr>
              <a:tr h="282339">
                <a:tc>
                  <a:txBody>
                    <a:bodyPr/>
                    <a:lstStyle/>
                    <a:p>
                      <a:pPr>
                        <a:lnSpc>
                          <a:spcPct val="107000"/>
                        </a:lnSpc>
                        <a:spcAft>
                          <a:spcPts val="0"/>
                        </a:spcAft>
                      </a:pPr>
                      <a:r>
                        <a:rPr lang="en-GB" sz="1200">
                          <a:effectLst/>
                        </a:rPr>
                        <a:t>Block Office applications from injecting code into other processes</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75668C1F-73B5-4CF0-BB93-3ECF5CB7CC84</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520343407"/>
                  </a:ext>
                </a:extLst>
              </a:tr>
              <a:tr h="282339">
                <a:tc>
                  <a:txBody>
                    <a:bodyPr/>
                    <a:lstStyle/>
                    <a:p>
                      <a:pPr>
                        <a:lnSpc>
                          <a:spcPct val="107000"/>
                        </a:lnSpc>
                        <a:spcAft>
                          <a:spcPts val="0"/>
                        </a:spcAft>
                      </a:pPr>
                      <a:r>
                        <a:rPr lang="en-GB" sz="1200">
                          <a:effectLst/>
                        </a:rPr>
                        <a:t>Block JavaScript or VBScript from launching downloaded executable content</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D3E037E1-3EB8-44C8-A917-57927947596D</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138880054"/>
                  </a:ext>
                </a:extLst>
              </a:tr>
              <a:tr h="282339">
                <a:tc>
                  <a:txBody>
                    <a:bodyPr/>
                    <a:lstStyle/>
                    <a:p>
                      <a:pPr>
                        <a:lnSpc>
                          <a:spcPct val="107000"/>
                        </a:lnSpc>
                        <a:spcAft>
                          <a:spcPts val="0"/>
                        </a:spcAft>
                      </a:pPr>
                      <a:r>
                        <a:rPr lang="en-GB" sz="1200">
                          <a:effectLst/>
                        </a:rPr>
                        <a:t>Block execution of potentially obfuscated scripts</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5BEB7EFE-FD9A-4556-801D-275E5FFC04CC</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2240108404"/>
                  </a:ext>
                </a:extLst>
              </a:tr>
              <a:tr h="282339">
                <a:tc>
                  <a:txBody>
                    <a:bodyPr/>
                    <a:lstStyle/>
                    <a:p>
                      <a:pPr>
                        <a:lnSpc>
                          <a:spcPct val="107000"/>
                        </a:lnSpc>
                        <a:spcAft>
                          <a:spcPts val="0"/>
                        </a:spcAft>
                      </a:pPr>
                      <a:r>
                        <a:rPr lang="en-GB" sz="1200">
                          <a:effectLst/>
                        </a:rPr>
                        <a:t>Block Win32 API calls from Office macro</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92E97FA1-2EDF-4476-BDD6-9DD0B4DDDC7B</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487079477"/>
                  </a:ext>
                </a:extLst>
              </a:tr>
              <a:tr h="300373">
                <a:tc>
                  <a:txBody>
                    <a:bodyPr/>
                    <a:lstStyle/>
                    <a:p>
                      <a:pPr>
                        <a:lnSpc>
                          <a:spcPct val="107000"/>
                        </a:lnSpc>
                        <a:spcAft>
                          <a:spcPts val="0"/>
                        </a:spcAft>
                      </a:pPr>
                      <a:r>
                        <a:rPr lang="en-GB" sz="1200">
                          <a:effectLst/>
                        </a:rPr>
                        <a:t>Block executable files from running unless they meet a prevalence, age, or trusted list criterion</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01443614-cd74-433a-b99e-2ecdc07bfc25</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601721586"/>
                  </a:ext>
                </a:extLst>
              </a:tr>
              <a:tr h="282339">
                <a:tc>
                  <a:txBody>
                    <a:bodyPr/>
                    <a:lstStyle/>
                    <a:p>
                      <a:pPr>
                        <a:lnSpc>
                          <a:spcPct val="107000"/>
                        </a:lnSpc>
                        <a:spcAft>
                          <a:spcPts val="0"/>
                        </a:spcAft>
                      </a:pPr>
                      <a:r>
                        <a:rPr lang="en-GB" sz="1200">
                          <a:effectLst/>
                        </a:rPr>
                        <a:t>Use advanced protection against ransomware</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c1db55ab-c21a-4637-bb3f-a12568109d35</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2919779614"/>
                  </a:ext>
                </a:extLst>
              </a:tr>
              <a:tr h="282339">
                <a:tc>
                  <a:txBody>
                    <a:bodyPr/>
                    <a:lstStyle/>
                    <a:p>
                      <a:pPr>
                        <a:lnSpc>
                          <a:spcPct val="107000"/>
                        </a:lnSpc>
                        <a:spcAft>
                          <a:spcPts val="0"/>
                        </a:spcAft>
                      </a:pPr>
                      <a:r>
                        <a:rPr lang="en-GB" sz="1200">
                          <a:effectLst/>
                        </a:rPr>
                        <a:t>Block credential stealing from the Windows local security authority subsystem (lsass.exe)</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9e6c4e1f-7d60-472f-ba1a-a39ef669e4b2</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491226920"/>
                  </a:ext>
                </a:extLst>
              </a:tr>
              <a:tr h="282339">
                <a:tc>
                  <a:txBody>
                    <a:bodyPr/>
                    <a:lstStyle/>
                    <a:p>
                      <a:pPr>
                        <a:lnSpc>
                          <a:spcPct val="107000"/>
                        </a:lnSpc>
                        <a:spcAft>
                          <a:spcPts val="0"/>
                        </a:spcAft>
                      </a:pPr>
                      <a:r>
                        <a:rPr lang="en-GB" sz="1200">
                          <a:effectLst/>
                        </a:rPr>
                        <a:t>Block process creations originating from PSExec and WMI commands</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d1e49aac-8f56-4280-b9ba-993a6d77406c</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2487664142"/>
                  </a:ext>
                </a:extLst>
              </a:tr>
              <a:tr h="282339">
                <a:tc>
                  <a:txBody>
                    <a:bodyPr/>
                    <a:lstStyle/>
                    <a:p>
                      <a:pPr>
                        <a:lnSpc>
                          <a:spcPct val="107000"/>
                        </a:lnSpc>
                        <a:spcAft>
                          <a:spcPts val="0"/>
                        </a:spcAft>
                      </a:pPr>
                      <a:r>
                        <a:rPr lang="en-GB" sz="1200">
                          <a:effectLst/>
                        </a:rPr>
                        <a:t>Block untrusted and unsigned processes that run from USB</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b2b3f03d-6a65-4f7b-a9c7-1c7ef74a9ba4</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2924334548"/>
                  </a:ext>
                </a:extLst>
              </a:tr>
              <a:tr h="282339">
                <a:tc>
                  <a:txBody>
                    <a:bodyPr/>
                    <a:lstStyle/>
                    <a:p>
                      <a:pPr>
                        <a:lnSpc>
                          <a:spcPct val="107000"/>
                        </a:lnSpc>
                        <a:spcAft>
                          <a:spcPts val="0"/>
                        </a:spcAft>
                      </a:pPr>
                      <a:r>
                        <a:rPr lang="en-GB" sz="1200">
                          <a:effectLst/>
                        </a:rPr>
                        <a:t>Block Office communication application from creating child processes</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26190899-1602-49e8-8b27-eb1d0a1ce869</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1530590642"/>
                  </a:ext>
                </a:extLst>
              </a:tr>
              <a:tr h="282339">
                <a:tc>
                  <a:txBody>
                    <a:bodyPr/>
                    <a:lstStyle/>
                    <a:p>
                      <a:pPr>
                        <a:lnSpc>
                          <a:spcPct val="107000"/>
                        </a:lnSpc>
                        <a:spcAft>
                          <a:spcPts val="0"/>
                        </a:spcAft>
                      </a:pPr>
                      <a:r>
                        <a:rPr lang="en-GB" sz="1200" dirty="0">
                          <a:effectLst/>
                        </a:rPr>
                        <a:t>Block Adobe Reader from creating child processes</a:t>
                      </a:r>
                      <a:endParaRPr lang="en-GB"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dirty="0">
                          <a:effectLst/>
                        </a:rPr>
                        <a:t>7674ba52-37eb-4a4f-a9a1-f0f9a1619a2c</a:t>
                      </a:r>
                      <a:endParaRPr lang="en-GB"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2148475021"/>
                  </a:ext>
                </a:extLst>
              </a:tr>
            </a:tbl>
          </a:graphicData>
        </a:graphic>
      </p:graphicFrame>
      <p:sp>
        <p:nvSpPr>
          <p:cNvPr id="6" name="TextBox 5"/>
          <p:cNvSpPr txBox="1"/>
          <p:nvPr/>
        </p:nvSpPr>
        <p:spPr>
          <a:xfrm>
            <a:off x="677334" y="6457890"/>
            <a:ext cx="8771466" cy="400110"/>
          </a:xfrm>
          <a:prstGeom prst="rect">
            <a:avLst/>
          </a:prstGeom>
          <a:noFill/>
        </p:spPr>
        <p:txBody>
          <a:bodyPr wrap="square" rtlCol="0">
            <a:spAutoFit/>
          </a:bodyPr>
          <a:lstStyle/>
          <a:p>
            <a:r>
              <a:rPr lang="en-GB" sz="1000" i="1" dirty="0" smtClean="0"/>
              <a:t>Reference: </a:t>
            </a:r>
            <a:r>
              <a:rPr lang="en-GB" sz="1000" i="1" dirty="0" smtClean="0">
                <a:hlinkClick r:id="rId2"/>
              </a:rPr>
              <a:t>https://docs.microsoft.com/en-us/windows/security/threat-protection/windows-defender-exploit-guard/attack-surface-reduction-exploit-guard</a:t>
            </a:r>
            <a:endParaRPr lang="en-GB" sz="1000" i="1" dirty="0"/>
          </a:p>
        </p:txBody>
      </p:sp>
    </p:spTree>
    <p:extLst>
      <p:ext uri="{BB962C8B-B14F-4D97-AF65-F5344CB8AC3E}">
        <p14:creationId xmlns:p14="http://schemas.microsoft.com/office/powerpoint/2010/main" val="12570937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Exploit Guard </a:t>
            </a:r>
            <a:r>
              <a:rPr lang="en-GB" dirty="0" smtClean="0">
                <a:solidFill>
                  <a:schemeClr val="tx1">
                    <a:lumMod val="65000"/>
                    <a:lumOff val="35000"/>
                  </a:schemeClr>
                </a:solidFill>
              </a:rPr>
              <a:t>ASR Rules </a:t>
            </a:r>
            <a:r>
              <a:rPr lang="en-GB" dirty="0" err="1" smtClean="0">
                <a:solidFill>
                  <a:schemeClr val="tx1">
                    <a:lumMod val="65000"/>
                    <a:lumOff val="35000"/>
                  </a:schemeClr>
                </a:solidFill>
              </a:rPr>
              <a:t>Config</a:t>
            </a:r>
            <a:endParaRPr lang="en-GB" dirty="0"/>
          </a:p>
        </p:txBody>
      </p:sp>
      <p:sp>
        <p:nvSpPr>
          <p:cNvPr id="3" name="Content Placeholder 2"/>
          <p:cNvSpPr>
            <a:spLocks noGrp="1"/>
          </p:cNvSpPr>
          <p:nvPr>
            <p:ph idx="1"/>
          </p:nvPr>
        </p:nvSpPr>
        <p:spPr>
          <a:xfrm>
            <a:off x="677334" y="1520830"/>
            <a:ext cx="8070426" cy="3880773"/>
          </a:xfrm>
        </p:spPr>
        <p:txBody>
          <a:bodyPr/>
          <a:lstStyle/>
          <a:p>
            <a:r>
              <a:rPr lang="en-GB" dirty="0">
                <a:solidFill>
                  <a:srgbClr val="0101FD"/>
                </a:solidFill>
                <a:latin typeface="Consolas" panose="020B0609020204030204" pitchFamily="49" charset="0"/>
              </a:rPr>
              <a:t>Set-</a:t>
            </a:r>
            <a:r>
              <a:rPr lang="en-GB" dirty="0" err="1">
                <a:solidFill>
                  <a:srgbClr val="0101FD"/>
                </a:solidFill>
                <a:latin typeface="Consolas" panose="020B0609020204030204" pitchFamily="49" charset="0"/>
              </a:rPr>
              <a:t>MpPreference</a:t>
            </a:r>
            <a:r>
              <a:rPr lang="en-GB" dirty="0">
                <a:solidFill>
                  <a:srgbClr val="007D9A"/>
                </a:solidFill>
                <a:latin typeface="Consolas" panose="020B0609020204030204" pitchFamily="49" charset="0"/>
              </a:rPr>
              <a:t> -</a:t>
            </a:r>
            <a:r>
              <a:rPr lang="en-GB" dirty="0" err="1">
                <a:solidFill>
                  <a:srgbClr val="007D9A"/>
                </a:solidFill>
                <a:latin typeface="Consolas" panose="020B0609020204030204" pitchFamily="49" charset="0"/>
              </a:rPr>
              <a:t>AttackSurfaceReductionRules_Ids</a:t>
            </a:r>
            <a:r>
              <a:rPr lang="en-GB" dirty="0">
                <a:solidFill>
                  <a:srgbClr val="000000"/>
                </a:solidFill>
                <a:latin typeface="Consolas" panose="020B0609020204030204" pitchFamily="49" charset="0"/>
              </a:rPr>
              <a:t> &lt;rule ID&gt;</a:t>
            </a:r>
            <a:r>
              <a:rPr lang="en-GB" dirty="0">
                <a:solidFill>
                  <a:srgbClr val="007D9A"/>
                </a:solidFill>
                <a:latin typeface="Consolas" panose="020B0609020204030204" pitchFamily="49" charset="0"/>
              </a:rPr>
              <a:t> -</a:t>
            </a:r>
            <a:r>
              <a:rPr lang="en-GB" dirty="0" err="1">
                <a:solidFill>
                  <a:srgbClr val="007D9A"/>
                </a:solidFill>
                <a:latin typeface="Consolas" panose="020B0609020204030204" pitchFamily="49" charset="0"/>
              </a:rPr>
              <a:t>AttackSurfaceReductionRules_Actions</a:t>
            </a:r>
            <a:r>
              <a:rPr lang="en-GB" dirty="0">
                <a:solidFill>
                  <a:srgbClr val="000000"/>
                </a:solidFill>
                <a:latin typeface="Consolas" panose="020B0609020204030204" pitchFamily="49" charset="0"/>
              </a:rPr>
              <a:t> </a:t>
            </a:r>
            <a:r>
              <a:rPr lang="en-GB" dirty="0" smtClean="0">
                <a:solidFill>
                  <a:srgbClr val="000000"/>
                </a:solidFill>
                <a:latin typeface="Consolas" panose="020B0609020204030204" pitchFamily="49" charset="0"/>
              </a:rPr>
              <a:t>Enabled</a:t>
            </a:r>
          </a:p>
          <a:p>
            <a:r>
              <a:rPr lang="en-GB" dirty="0">
                <a:solidFill>
                  <a:srgbClr val="0101FD"/>
                </a:solidFill>
                <a:latin typeface="Consolas" panose="020B0609020204030204" pitchFamily="49" charset="0"/>
              </a:rPr>
              <a:t>Add-</a:t>
            </a:r>
            <a:r>
              <a:rPr lang="en-GB" dirty="0" err="1">
                <a:solidFill>
                  <a:srgbClr val="0101FD"/>
                </a:solidFill>
                <a:latin typeface="Consolas" panose="020B0609020204030204" pitchFamily="49" charset="0"/>
              </a:rPr>
              <a:t>MpPreference</a:t>
            </a:r>
            <a:r>
              <a:rPr lang="en-GB" dirty="0">
                <a:solidFill>
                  <a:srgbClr val="007D9A"/>
                </a:solidFill>
                <a:latin typeface="Consolas" panose="020B0609020204030204" pitchFamily="49" charset="0"/>
              </a:rPr>
              <a:t> -</a:t>
            </a:r>
            <a:r>
              <a:rPr lang="en-GB" dirty="0" err="1">
                <a:solidFill>
                  <a:srgbClr val="007D9A"/>
                </a:solidFill>
                <a:latin typeface="Consolas" panose="020B0609020204030204" pitchFamily="49" charset="0"/>
              </a:rPr>
              <a:t>AttackSurfaceReductionRules_Ids</a:t>
            </a:r>
            <a:r>
              <a:rPr lang="en-GB" dirty="0">
                <a:solidFill>
                  <a:srgbClr val="000000"/>
                </a:solidFill>
                <a:latin typeface="Consolas" panose="020B0609020204030204" pitchFamily="49" charset="0"/>
              </a:rPr>
              <a:t> &lt;rule ID&gt;</a:t>
            </a:r>
            <a:r>
              <a:rPr lang="en-GB" dirty="0">
                <a:solidFill>
                  <a:srgbClr val="007D9A"/>
                </a:solidFill>
                <a:latin typeface="Consolas" panose="020B0609020204030204" pitchFamily="49" charset="0"/>
              </a:rPr>
              <a:t> -</a:t>
            </a:r>
            <a:r>
              <a:rPr lang="en-GB" dirty="0" err="1">
                <a:solidFill>
                  <a:srgbClr val="007D9A"/>
                </a:solidFill>
                <a:latin typeface="Consolas" panose="020B0609020204030204" pitchFamily="49" charset="0"/>
              </a:rPr>
              <a:t>AttackSurfaceReductionRules_Actions</a:t>
            </a:r>
            <a:r>
              <a:rPr lang="en-GB" dirty="0">
                <a:solidFill>
                  <a:srgbClr val="000000"/>
                </a:solidFill>
                <a:latin typeface="Consolas" panose="020B0609020204030204" pitchFamily="49" charset="0"/>
              </a:rPr>
              <a:t> </a:t>
            </a:r>
            <a:r>
              <a:rPr lang="en-GB" dirty="0" err="1">
                <a:solidFill>
                  <a:srgbClr val="000000"/>
                </a:solidFill>
                <a:latin typeface="Consolas" panose="020B0609020204030204" pitchFamily="49" charset="0"/>
              </a:rPr>
              <a:t>AuditMode</a:t>
            </a:r>
            <a:endParaRPr lang="en-GB" dirty="0"/>
          </a:p>
        </p:txBody>
      </p:sp>
      <p:pic>
        <p:nvPicPr>
          <p:cNvPr id="5" name="Picture 4"/>
          <p:cNvPicPr>
            <a:picLocks noChangeAspect="1"/>
          </p:cNvPicPr>
          <p:nvPr/>
        </p:nvPicPr>
        <p:blipFill>
          <a:blip r:embed="rId2"/>
          <a:stretch>
            <a:fillRect/>
          </a:stretch>
        </p:blipFill>
        <p:spPr>
          <a:xfrm>
            <a:off x="5303520" y="3402459"/>
            <a:ext cx="4155273" cy="2814862"/>
          </a:xfrm>
          <a:prstGeom prst="rect">
            <a:avLst/>
          </a:prstGeom>
        </p:spPr>
      </p:pic>
      <p:pic>
        <p:nvPicPr>
          <p:cNvPr id="6" name="Picture 5"/>
          <p:cNvPicPr>
            <a:picLocks noChangeAspect="1"/>
          </p:cNvPicPr>
          <p:nvPr/>
        </p:nvPicPr>
        <p:blipFill>
          <a:blip r:embed="rId3"/>
          <a:stretch>
            <a:fillRect/>
          </a:stretch>
        </p:blipFill>
        <p:spPr>
          <a:xfrm>
            <a:off x="1040116" y="3008026"/>
            <a:ext cx="3900622" cy="3616320"/>
          </a:xfrm>
          <a:prstGeom prst="rect">
            <a:avLst/>
          </a:prstGeom>
        </p:spPr>
      </p:pic>
    </p:spTree>
    <p:extLst>
      <p:ext uri="{BB962C8B-B14F-4D97-AF65-F5344CB8AC3E}">
        <p14:creationId xmlns:p14="http://schemas.microsoft.com/office/powerpoint/2010/main" val="42427418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Defensive Features (others exist </a:t>
            </a:r>
            <a:r>
              <a:rPr lang="en-GB" dirty="0" smtClean="0">
                <a:solidFill>
                  <a:schemeClr val="tx1">
                    <a:lumMod val="65000"/>
                    <a:lumOff val="35000"/>
                  </a:schemeClr>
                </a:solidFill>
                <a:sym typeface="Wingdings" panose="05000000000000000000" pitchFamily="2" charset="2"/>
              </a:rPr>
              <a:t></a:t>
            </a:r>
            <a:r>
              <a:rPr lang="en-GB" dirty="0" smtClean="0">
                <a:solidFill>
                  <a:schemeClr val="tx1">
                    <a:lumMod val="65000"/>
                    <a:lumOff val="35000"/>
                  </a:schemeClr>
                </a:solidFill>
              </a:rPr>
              <a:t>)</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5785137" y="1386361"/>
            <a:ext cx="4020111" cy="3305636"/>
          </a:xfrm>
          <a:prstGeom prst="rect">
            <a:avLst/>
          </a:prstGeom>
        </p:spPr>
      </p:pic>
      <p:sp>
        <p:nvSpPr>
          <p:cNvPr id="3" name="Content Placeholder 2"/>
          <p:cNvSpPr>
            <a:spLocks noGrp="1"/>
          </p:cNvSpPr>
          <p:nvPr>
            <p:ph idx="1"/>
          </p:nvPr>
        </p:nvSpPr>
        <p:spPr>
          <a:xfrm>
            <a:off x="677334" y="1718379"/>
            <a:ext cx="8596668" cy="4862303"/>
          </a:xfrm>
        </p:spPr>
        <p:txBody>
          <a:bodyPr>
            <a:normAutofit/>
          </a:bodyPr>
          <a:lstStyle/>
          <a:p>
            <a:r>
              <a:rPr lang="en-GB" dirty="0" smtClean="0"/>
              <a:t>Encryption</a:t>
            </a:r>
          </a:p>
          <a:p>
            <a:r>
              <a:rPr lang="en-GB" dirty="0"/>
              <a:t>Secure Boot/Trusted Boot/Measured Boot</a:t>
            </a:r>
          </a:p>
          <a:p>
            <a:r>
              <a:rPr lang="en-GB" dirty="0" smtClean="0"/>
              <a:t>Credential Guard</a:t>
            </a:r>
          </a:p>
          <a:p>
            <a:r>
              <a:rPr lang="en-GB" dirty="0" smtClean="0"/>
              <a:t>Application Guard (WDAG)</a:t>
            </a:r>
          </a:p>
          <a:p>
            <a:r>
              <a:rPr lang="en-GB" dirty="0" smtClean="0"/>
              <a:t>Exploit Guard</a:t>
            </a:r>
          </a:p>
          <a:p>
            <a:r>
              <a:rPr lang="en-GB" dirty="0" smtClean="0"/>
              <a:t>Windows Sandbox (preview)</a:t>
            </a:r>
          </a:p>
          <a:p>
            <a:r>
              <a:rPr lang="en-GB" dirty="0"/>
              <a:t>AppLocker and Device </a:t>
            </a:r>
            <a:r>
              <a:rPr lang="en-GB" dirty="0" smtClean="0"/>
              <a:t>Guard</a:t>
            </a:r>
          </a:p>
          <a:p>
            <a:endParaRPr lang="en-GB" dirty="0"/>
          </a:p>
          <a:p>
            <a:pPr marL="0" indent="0">
              <a:buNone/>
            </a:pPr>
            <a:r>
              <a:rPr lang="en-GB" dirty="0" smtClean="0"/>
              <a:t>Much </a:t>
            </a:r>
            <a:r>
              <a:rPr lang="en-GB" dirty="0"/>
              <a:t>of the EMET (Enhanced Mitigation Experience Toolkit</a:t>
            </a:r>
            <a:r>
              <a:rPr lang="en-GB" dirty="0" smtClean="0"/>
              <a:t>) functionality is now baked into Windows 10 along with additional enhancements and improvements</a:t>
            </a:r>
          </a:p>
          <a:p>
            <a:pPr marL="0" indent="0">
              <a:buNone/>
            </a:pPr>
            <a:endParaRPr lang="en-GB" dirty="0"/>
          </a:p>
          <a:p>
            <a:pPr marL="0" indent="0">
              <a:buNone/>
            </a:pPr>
            <a:r>
              <a:rPr lang="en-GB" i="1" dirty="0"/>
              <a:t>Windows Defender may be required in some cases</a:t>
            </a:r>
          </a:p>
          <a:p>
            <a:pPr marL="0" indent="0">
              <a:buNone/>
            </a:pPr>
            <a:endParaRPr lang="en-GB" dirty="0"/>
          </a:p>
        </p:txBody>
      </p:sp>
    </p:spTree>
    <p:extLst>
      <p:ext uri="{BB962C8B-B14F-4D97-AF65-F5344CB8AC3E}">
        <p14:creationId xmlns:p14="http://schemas.microsoft.com/office/powerpoint/2010/main" val="15014180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Exploit Guard Network Protection</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i="1" dirty="0" smtClean="0"/>
              <a:t>“Network </a:t>
            </a:r>
            <a:r>
              <a:rPr lang="en-GB" i="1" dirty="0"/>
              <a:t>protection helps reduce the attack surface of your devices from Internet-based events. It prevents employees from using any application to access dangerous domains that may host phishing scams, exploits, and other malicious content on the </a:t>
            </a:r>
            <a:r>
              <a:rPr lang="en-GB" i="1" dirty="0" smtClean="0"/>
              <a:t>Internet”</a:t>
            </a:r>
            <a:endParaRPr lang="en-GB" i="1" dirty="0"/>
          </a:p>
          <a:p>
            <a:endParaRPr lang="en-GB" dirty="0"/>
          </a:p>
          <a:p>
            <a:r>
              <a:rPr lang="en-GB" i="1" dirty="0" smtClean="0"/>
              <a:t>“It </a:t>
            </a:r>
            <a:r>
              <a:rPr lang="en-GB" i="1" dirty="0"/>
              <a:t>expands the scope of Windows Defender SmartScreen to block all outbound HTTP(s) traffic that attempts to connect to low-reputation sources (based on the domain or hostname</a:t>
            </a:r>
            <a:r>
              <a:rPr lang="en-GB" i="1" dirty="0" smtClean="0"/>
              <a:t>)”</a:t>
            </a:r>
            <a:endParaRPr lang="en-GB" i="1" dirty="0"/>
          </a:p>
          <a:p>
            <a:endParaRPr lang="en-GB" dirty="0"/>
          </a:p>
          <a:p>
            <a:r>
              <a:rPr lang="en-GB" dirty="0" smtClean="0"/>
              <a:t>Windows 10.1709 </a:t>
            </a:r>
            <a:r>
              <a:rPr lang="en-GB" dirty="0"/>
              <a:t>and later and </a:t>
            </a:r>
            <a:r>
              <a:rPr lang="en-GB" dirty="0" smtClean="0"/>
              <a:t>Server 2016.1803 </a:t>
            </a:r>
            <a:r>
              <a:rPr lang="en-GB" dirty="0"/>
              <a:t>or </a:t>
            </a:r>
            <a:r>
              <a:rPr lang="en-GB" dirty="0" smtClean="0"/>
              <a:t>later</a:t>
            </a:r>
            <a:endParaRPr lang="en-GB" dirty="0"/>
          </a:p>
        </p:txBody>
      </p:sp>
      <p:sp>
        <p:nvSpPr>
          <p:cNvPr id="4" name="TextBox 3"/>
          <p:cNvSpPr txBox="1"/>
          <p:nvPr/>
        </p:nvSpPr>
        <p:spPr>
          <a:xfrm>
            <a:off x="677334" y="6457890"/>
            <a:ext cx="8130540" cy="400110"/>
          </a:xfrm>
          <a:prstGeom prst="rect">
            <a:avLst/>
          </a:prstGeom>
          <a:noFill/>
        </p:spPr>
        <p:txBody>
          <a:bodyPr wrap="square" rtlCol="0">
            <a:spAutoFit/>
          </a:bodyPr>
          <a:lstStyle/>
          <a:p>
            <a:r>
              <a:rPr lang="en-GB" sz="1000" i="1" dirty="0" smtClean="0"/>
              <a:t>Reference: </a:t>
            </a:r>
            <a:r>
              <a:rPr lang="en-GB" sz="1000" i="1" dirty="0" smtClean="0">
                <a:hlinkClick r:id="rId2"/>
              </a:rPr>
              <a:t>https://docs.microsoft.com/en-us/windows/security/threat-protection/windows-defender-exploit-guard/network-protection-exploit-guard</a:t>
            </a:r>
            <a:endParaRPr lang="en-GB" sz="1000" i="1" dirty="0"/>
          </a:p>
        </p:txBody>
      </p:sp>
    </p:spTree>
    <p:extLst>
      <p:ext uri="{BB962C8B-B14F-4D97-AF65-F5344CB8AC3E}">
        <p14:creationId xmlns:p14="http://schemas.microsoft.com/office/powerpoint/2010/main" val="702633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Configure Network </a:t>
            </a:r>
            <a:r>
              <a:rPr lang="en-GB" dirty="0">
                <a:solidFill>
                  <a:schemeClr val="tx1">
                    <a:lumMod val="65000"/>
                    <a:lumOff val="35000"/>
                  </a:schemeClr>
                </a:solidFill>
              </a:rPr>
              <a:t>Protection</a:t>
            </a:r>
          </a:p>
        </p:txBody>
      </p:sp>
      <p:sp>
        <p:nvSpPr>
          <p:cNvPr id="3" name="Content Placeholder 2"/>
          <p:cNvSpPr>
            <a:spLocks noGrp="1"/>
          </p:cNvSpPr>
          <p:nvPr>
            <p:ph idx="1"/>
          </p:nvPr>
        </p:nvSpPr>
        <p:spPr>
          <a:xfrm>
            <a:off x="677334" y="2160589"/>
            <a:ext cx="6636656" cy="3880773"/>
          </a:xfrm>
        </p:spPr>
        <p:txBody>
          <a:bodyPr/>
          <a:lstStyle/>
          <a:p>
            <a:pPr>
              <a:lnSpc>
                <a:spcPct val="107000"/>
              </a:lnSpc>
            </a:pPr>
            <a:r>
              <a:rPr lang="en-GB" dirty="0" smtClean="0">
                <a:solidFill>
                  <a:srgbClr val="0000FF"/>
                </a:solidFill>
                <a:ea typeface="Calibri" panose="020F0502020204030204" pitchFamily="34" charset="0"/>
                <a:cs typeface="Lucida Console" panose="020B0609040504020204" pitchFamily="49" charset="0"/>
              </a:rPr>
              <a:t>Set-</a:t>
            </a:r>
            <a:r>
              <a:rPr lang="en-GB" dirty="0" err="1" smtClean="0">
                <a:solidFill>
                  <a:srgbClr val="0000FF"/>
                </a:solidFill>
                <a:ea typeface="Calibri" panose="020F0502020204030204" pitchFamily="34" charset="0"/>
                <a:cs typeface="Lucida Console" panose="020B0609040504020204" pitchFamily="49" charset="0"/>
              </a:rPr>
              <a:t>MpPreference</a:t>
            </a:r>
            <a:r>
              <a:rPr lang="en-GB" dirty="0" smtClean="0">
                <a:ea typeface="Calibri" panose="020F0502020204030204" pitchFamily="34" charset="0"/>
                <a:cs typeface="Lucida Console" panose="020B0609040504020204" pitchFamily="49" charset="0"/>
              </a:rPr>
              <a:t> </a:t>
            </a:r>
            <a:r>
              <a:rPr lang="en-GB" dirty="0">
                <a:solidFill>
                  <a:srgbClr val="000080"/>
                </a:solidFill>
                <a:ea typeface="Calibri" panose="020F0502020204030204" pitchFamily="34" charset="0"/>
                <a:cs typeface="Lucida Console" panose="020B0609040504020204" pitchFamily="49" charset="0"/>
              </a:rPr>
              <a:t>-</a:t>
            </a:r>
            <a:r>
              <a:rPr lang="en-GB" dirty="0" err="1">
                <a:solidFill>
                  <a:srgbClr val="000080"/>
                </a:solidFill>
                <a:ea typeface="Calibri" panose="020F0502020204030204" pitchFamily="34" charset="0"/>
                <a:cs typeface="Lucida Console" panose="020B0609040504020204" pitchFamily="49" charset="0"/>
              </a:rPr>
              <a:t>EnableNetworkProtection</a:t>
            </a:r>
            <a:r>
              <a:rPr lang="en-GB" dirty="0">
                <a:ea typeface="Calibri" panose="020F0502020204030204" pitchFamily="34" charset="0"/>
                <a:cs typeface="Lucida Console" panose="020B0609040504020204" pitchFamily="49" charset="0"/>
              </a:rPr>
              <a:t> </a:t>
            </a:r>
            <a:r>
              <a:rPr lang="en-GB" dirty="0" smtClean="0">
                <a:solidFill>
                  <a:srgbClr val="8A2BE2"/>
                </a:solidFill>
                <a:ea typeface="Calibri" panose="020F0502020204030204" pitchFamily="34" charset="0"/>
                <a:cs typeface="Lucida Console" panose="020B0609040504020204" pitchFamily="49" charset="0"/>
              </a:rPr>
              <a:t>Enabled</a:t>
            </a:r>
          </a:p>
          <a:p>
            <a:pPr>
              <a:lnSpc>
                <a:spcPct val="107000"/>
              </a:lnSpc>
            </a:pPr>
            <a:endParaRPr lang="en-GB" dirty="0">
              <a:solidFill>
                <a:srgbClr val="8A2BE2"/>
              </a:solidFill>
              <a:ea typeface="Calibri" panose="020F0502020204030204" pitchFamily="34" charset="0"/>
              <a:cs typeface="Lucida Console" panose="020B0609040504020204" pitchFamily="49" charset="0"/>
            </a:endParaRPr>
          </a:p>
          <a:p>
            <a:pPr marL="0" indent="0">
              <a:lnSpc>
                <a:spcPct val="107000"/>
              </a:lnSpc>
              <a:buNone/>
            </a:pPr>
            <a:r>
              <a:rPr lang="en-GB" dirty="0" smtClean="0">
                <a:solidFill>
                  <a:schemeClr val="tx1">
                    <a:lumMod val="65000"/>
                    <a:lumOff val="35000"/>
                  </a:schemeClr>
                </a:solidFill>
                <a:ea typeface="Calibri" panose="020F0502020204030204" pitchFamily="34" charset="0"/>
                <a:cs typeface="Lucida Console" panose="020B0609040504020204" pitchFamily="49" charset="0"/>
              </a:rPr>
              <a:t>-</a:t>
            </a:r>
            <a:r>
              <a:rPr lang="en-GB" b="1" dirty="0">
                <a:solidFill>
                  <a:schemeClr val="tx1">
                    <a:lumMod val="65000"/>
                    <a:lumOff val="35000"/>
                  </a:schemeClr>
                </a:solidFill>
                <a:ea typeface="Calibri" panose="020F0502020204030204" pitchFamily="34" charset="0"/>
                <a:cs typeface="Lucida Console" panose="020B0609040504020204" pitchFamily="49" charset="0"/>
              </a:rPr>
              <a:t>Block</a:t>
            </a:r>
            <a:r>
              <a:rPr lang="en-GB" dirty="0">
                <a:solidFill>
                  <a:schemeClr val="tx1">
                    <a:lumMod val="65000"/>
                    <a:lumOff val="35000"/>
                  </a:schemeClr>
                </a:solidFill>
                <a:ea typeface="Calibri" panose="020F0502020204030204" pitchFamily="34" charset="0"/>
                <a:cs typeface="Lucida Console" panose="020B0609040504020204" pitchFamily="49" charset="0"/>
              </a:rPr>
              <a:t>: Users and applications will not be able to access dangerous </a:t>
            </a:r>
            <a:r>
              <a:rPr lang="en-GB" dirty="0" smtClean="0">
                <a:solidFill>
                  <a:schemeClr val="tx1">
                    <a:lumMod val="65000"/>
                    <a:lumOff val="35000"/>
                  </a:schemeClr>
                </a:solidFill>
                <a:ea typeface="Calibri" panose="020F0502020204030204" pitchFamily="34" charset="0"/>
                <a:cs typeface="Lucida Console" panose="020B0609040504020204" pitchFamily="49" charset="0"/>
              </a:rPr>
              <a:t>domains</a:t>
            </a:r>
          </a:p>
          <a:p>
            <a:pPr marL="0" indent="0">
              <a:lnSpc>
                <a:spcPct val="107000"/>
              </a:lnSpc>
              <a:buNone/>
            </a:pPr>
            <a:endParaRPr lang="en-GB" dirty="0">
              <a:solidFill>
                <a:schemeClr val="tx1">
                  <a:lumMod val="65000"/>
                  <a:lumOff val="35000"/>
                </a:schemeClr>
              </a:solidFill>
              <a:ea typeface="Calibri" panose="020F0502020204030204" pitchFamily="34" charset="0"/>
              <a:cs typeface="Lucida Console" panose="020B0609040504020204" pitchFamily="49" charset="0"/>
            </a:endParaRPr>
          </a:p>
          <a:p>
            <a:pPr marL="0" indent="0">
              <a:lnSpc>
                <a:spcPct val="107000"/>
              </a:lnSpc>
              <a:buNone/>
            </a:pPr>
            <a:r>
              <a:rPr lang="en-GB" dirty="0" smtClean="0">
                <a:solidFill>
                  <a:schemeClr val="tx1">
                    <a:lumMod val="65000"/>
                    <a:lumOff val="35000"/>
                  </a:schemeClr>
                </a:solidFill>
                <a:ea typeface="Calibri" panose="020F0502020204030204" pitchFamily="34" charset="0"/>
                <a:cs typeface="Lucida Console" panose="020B0609040504020204" pitchFamily="49" charset="0"/>
              </a:rPr>
              <a:t>-</a:t>
            </a:r>
            <a:r>
              <a:rPr lang="en-GB" b="1" dirty="0">
                <a:solidFill>
                  <a:schemeClr val="tx1">
                    <a:lumMod val="65000"/>
                    <a:lumOff val="35000"/>
                  </a:schemeClr>
                </a:solidFill>
                <a:ea typeface="Calibri" panose="020F0502020204030204" pitchFamily="34" charset="0"/>
                <a:cs typeface="Lucida Console" panose="020B0609040504020204" pitchFamily="49" charset="0"/>
              </a:rPr>
              <a:t>Audit Mode</a:t>
            </a:r>
            <a:r>
              <a:rPr lang="en-GB" dirty="0">
                <a:solidFill>
                  <a:schemeClr val="tx1">
                    <a:lumMod val="65000"/>
                    <a:lumOff val="35000"/>
                  </a:schemeClr>
                </a:solidFill>
                <a:ea typeface="Calibri" panose="020F0502020204030204" pitchFamily="34" charset="0"/>
                <a:cs typeface="Lucida Console" panose="020B0609040504020204" pitchFamily="49" charset="0"/>
              </a:rPr>
              <a:t>: Users and applications can connect to dangerous domains, however if this feature would have blocked access if it were set to Block, then a record of the event will be in the event logs. </a:t>
            </a:r>
            <a:endParaRPr lang="en-GB" sz="2800" dirty="0">
              <a:solidFill>
                <a:schemeClr val="tx1">
                  <a:lumMod val="65000"/>
                  <a:lumOff val="35000"/>
                </a:schemeClr>
              </a:solidFill>
              <a:ea typeface="Calibri" panose="020F0502020204030204" pitchFamily="34" charset="0"/>
              <a:cs typeface="Times New Roman" panose="02020603050405020304" pitchFamily="18" charset="0"/>
            </a:endParaRPr>
          </a:p>
          <a:p>
            <a:endParaRPr lang="en-GB" dirty="0"/>
          </a:p>
        </p:txBody>
      </p:sp>
      <p:pic>
        <p:nvPicPr>
          <p:cNvPr id="4" name="Picture 3"/>
          <p:cNvPicPr>
            <a:picLocks noChangeAspect="1"/>
          </p:cNvPicPr>
          <p:nvPr/>
        </p:nvPicPr>
        <p:blipFill>
          <a:blip r:embed="rId2"/>
          <a:stretch>
            <a:fillRect/>
          </a:stretch>
        </p:blipFill>
        <p:spPr>
          <a:xfrm>
            <a:off x="7313990" y="784860"/>
            <a:ext cx="4878010" cy="4522470"/>
          </a:xfrm>
          <a:prstGeom prst="rect">
            <a:avLst/>
          </a:prstGeom>
        </p:spPr>
      </p:pic>
    </p:spTree>
    <p:extLst>
      <p:ext uri="{BB962C8B-B14F-4D97-AF65-F5344CB8AC3E}">
        <p14:creationId xmlns:p14="http://schemas.microsoft.com/office/powerpoint/2010/main" val="531499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146838"/>
            <a:ext cx="11963400" cy="6536831"/>
          </a:xfrm>
          <a:prstGeom prst="rect">
            <a:avLst/>
          </a:prstGeom>
        </p:spPr>
      </p:pic>
    </p:spTree>
    <p:extLst>
      <p:ext uri="{BB962C8B-B14F-4D97-AF65-F5344CB8AC3E}">
        <p14:creationId xmlns:p14="http://schemas.microsoft.com/office/powerpoint/2010/main" val="25434593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Exploit Guard Network </a:t>
            </a:r>
            <a:r>
              <a:rPr lang="en-GB" dirty="0" smtClean="0">
                <a:solidFill>
                  <a:schemeClr val="tx1">
                    <a:lumMod val="65000"/>
                    <a:lumOff val="35000"/>
                  </a:schemeClr>
                </a:solidFill>
              </a:rPr>
              <a:t>Protection Event Logs</a:t>
            </a:r>
            <a:endParaRPr lang="en-GB" dirty="0">
              <a:solidFill>
                <a:schemeClr val="tx1">
                  <a:lumMod val="65000"/>
                  <a:lumOff val="35000"/>
                </a:schemeClr>
              </a:solidFill>
            </a:endParaRPr>
          </a:p>
        </p:txBody>
      </p:sp>
      <p:pic>
        <p:nvPicPr>
          <p:cNvPr id="5" name="Picture 4"/>
          <p:cNvPicPr>
            <a:picLocks noChangeAspect="1"/>
          </p:cNvPicPr>
          <p:nvPr/>
        </p:nvPicPr>
        <p:blipFill>
          <a:blip r:embed="rId2"/>
          <a:stretch>
            <a:fillRect/>
          </a:stretch>
        </p:blipFill>
        <p:spPr>
          <a:xfrm>
            <a:off x="378903" y="1930400"/>
            <a:ext cx="5962650" cy="4171950"/>
          </a:xfrm>
          <a:prstGeom prst="rect">
            <a:avLst/>
          </a:prstGeom>
        </p:spPr>
      </p:pic>
      <p:pic>
        <p:nvPicPr>
          <p:cNvPr id="6" name="Picture 5"/>
          <p:cNvPicPr>
            <a:picLocks noChangeAspect="1"/>
          </p:cNvPicPr>
          <p:nvPr/>
        </p:nvPicPr>
        <p:blipFill>
          <a:blip r:embed="rId3"/>
          <a:stretch>
            <a:fillRect/>
          </a:stretch>
        </p:blipFill>
        <p:spPr>
          <a:xfrm>
            <a:off x="5802630" y="2565400"/>
            <a:ext cx="5962650" cy="4171950"/>
          </a:xfrm>
          <a:prstGeom prst="rect">
            <a:avLst/>
          </a:prstGeom>
        </p:spPr>
      </p:pic>
    </p:spTree>
    <p:extLst>
      <p:ext uri="{BB962C8B-B14F-4D97-AF65-F5344CB8AC3E}">
        <p14:creationId xmlns:p14="http://schemas.microsoft.com/office/powerpoint/2010/main" val="2607313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Controlled Folder Access</a:t>
            </a:r>
            <a:endParaRPr lang="en-GB" dirty="0"/>
          </a:p>
        </p:txBody>
      </p:sp>
      <p:sp>
        <p:nvSpPr>
          <p:cNvPr id="3" name="Content Placeholder 2"/>
          <p:cNvSpPr>
            <a:spLocks noGrp="1"/>
          </p:cNvSpPr>
          <p:nvPr>
            <p:ph idx="1"/>
          </p:nvPr>
        </p:nvSpPr>
        <p:spPr/>
        <p:txBody>
          <a:bodyPr/>
          <a:lstStyle/>
          <a:p>
            <a:r>
              <a:rPr lang="en-GB" dirty="0"/>
              <a:t>Protect files/directories from malicious tampering, </a:t>
            </a:r>
            <a:r>
              <a:rPr lang="en-GB" dirty="0" err="1"/>
              <a:t>e.g</a:t>
            </a:r>
            <a:r>
              <a:rPr lang="en-GB" dirty="0"/>
              <a:t> </a:t>
            </a:r>
            <a:r>
              <a:rPr lang="en-GB" dirty="0" smtClean="0"/>
              <a:t>ransomware</a:t>
            </a:r>
            <a:endParaRPr lang="en-GB" dirty="0"/>
          </a:p>
          <a:p>
            <a:pPr lvl="1"/>
            <a:r>
              <a:rPr lang="en-GB" dirty="0" smtClean="0"/>
              <a:t>Latest versions also allow us to protect disk sectors as well (</a:t>
            </a:r>
            <a:r>
              <a:rPr lang="en-GB" dirty="0" err="1" smtClean="0"/>
              <a:t>e.g</a:t>
            </a:r>
            <a:r>
              <a:rPr lang="en-GB" dirty="0" smtClean="0"/>
              <a:t> boot)</a:t>
            </a:r>
          </a:p>
          <a:p>
            <a:endParaRPr lang="en-GB" dirty="0"/>
          </a:p>
          <a:p>
            <a:r>
              <a:rPr lang="en-GB" i="1" dirty="0"/>
              <a:t>“All apps (any executable file, including .exe, .</a:t>
            </a:r>
            <a:r>
              <a:rPr lang="en-GB" i="1" dirty="0" err="1"/>
              <a:t>scr</a:t>
            </a:r>
            <a:r>
              <a:rPr lang="en-GB" i="1" dirty="0"/>
              <a:t>, .</a:t>
            </a:r>
            <a:r>
              <a:rPr lang="en-GB" i="1" dirty="0" err="1"/>
              <a:t>dll</a:t>
            </a:r>
            <a:r>
              <a:rPr lang="en-GB" i="1" dirty="0"/>
              <a:t> files and others) are assessed by Windows Defender Antivirus, which then determines if the app is malicious or safe. If the app is determined to be malicious or suspicious, then it will not be allowed to make changes to any files in any protected folder.”</a:t>
            </a:r>
          </a:p>
          <a:p>
            <a:endParaRPr lang="en-GB" i="1" dirty="0"/>
          </a:p>
          <a:p>
            <a:pPr>
              <a:lnSpc>
                <a:spcPct val="107000"/>
              </a:lnSpc>
              <a:spcAft>
                <a:spcPts val="800"/>
              </a:spcAft>
            </a:pPr>
            <a:r>
              <a:rPr lang="en-GB" dirty="0">
                <a:solidFill>
                  <a:srgbClr val="0101FD"/>
                </a:solidFill>
                <a:latin typeface="Consolas" panose="020B0609020204030204" pitchFamily="49" charset="0"/>
                <a:ea typeface="Calibri" panose="020F0502020204030204" pitchFamily="34" charset="0"/>
                <a:cs typeface="Times New Roman" panose="02020603050405020304" pitchFamily="18" charset="0"/>
              </a:rPr>
              <a:t>Set-</a:t>
            </a:r>
            <a:r>
              <a:rPr lang="en-GB" dirty="0" err="1">
                <a:solidFill>
                  <a:srgbClr val="0101FD"/>
                </a:solidFill>
                <a:latin typeface="Consolas" panose="020B0609020204030204" pitchFamily="49" charset="0"/>
                <a:ea typeface="Calibri" panose="020F0502020204030204" pitchFamily="34" charset="0"/>
                <a:cs typeface="Times New Roman" panose="02020603050405020304" pitchFamily="18" charset="0"/>
              </a:rPr>
              <a:t>MpPreference</a:t>
            </a:r>
            <a:r>
              <a:rPr lang="en-GB" dirty="0">
                <a:solidFill>
                  <a:srgbClr val="007D9A"/>
                </a:solidFill>
                <a:latin typeface="Consolas" panose="020B0609020204030204" pitchFamily="49" charset="0"/>
                <a:ea typeface="Calibri" panose="020F0502020204030204" pitchFamily="34" charset="0"/>
                <a:cs typeface="Times New Roman" panose="02020603050405020304" pitchFamily="18" charset="0"/>
              </a:rPr>
              <a:t> -</a:t>
            </a:r>
            <a:r>
              <a:rPr lang="en-GB" dirty="0" err="1">
                <a:solidFill>
                  <a:srgbClr val="007D9A"/>
                </a:solidFill>
                <a:latin typeface="Consolas" panose="020B0609020204030204" pitchFamily="49" charset="0"/>
                <a:ea typeface="Calibri" panose="020F0502020204030204" pitchFamily="34" charset="0"/>
                <a:cs typeface="Times New Roman" panose="02020603050405020304" pitchFamily="18" charset="0"/>
              </a:rPr>
              <a:t>EnableControlledFolderAccess</a:t>
            </a:r>
            <a:r>
              <a:rPr lang="en-GB" dirty="0">
                <a:solidFill>
                  <a:srgbClr val="000000"/>
                </a:solidFill>
                <a:latin typeface="Consolas" panose="020B0609020204030204" pitchFamily="49" charset="0"/>
                <a:ea typeface="Calibri" panose="020F0502020204030204" pitchFamily="34" charset="0"/>
                <a:cs typeface="Times New Roman" panose="02020603050405020304" pitchFamily="18" charset="0"/>
              </a:rPr>
              <a:t> Enabled</a:t>
            </a:r>
            <a:endParaRPr lang="en-GB" sz="20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676395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7597" y="407122"/>
            <a:ext cx="6535062" cy="6058746"/>
          </a:xfrm>
          <a:prstGeom prst="rect">
            <a:avLst/>
          </a:prstGeom>
        </p:spPr>
      </p:pic>
      <p:pic>
        <p:nvPicPr>
          <p:cNvPr id="7" name="Content Placeholder 5"/>
          <p:cNvPicPr>
            <a:picLocks noGrp="1" noChangeAspect="1"/>
          </p:cNvPicPr>
          <p:nvPr>
            <p:ph idx="1"/>
          </p:nvPr>
        </p:nvPicPr>
        <p:blipFill>
          <a:blip r:embed="rId3"/>
          <a:stretch>
            <a:fillRect/>
          </a:stretch>
        </p:blipFill>
        <p:spPr>
          <a:xfrm>
            <a:off x="7084147" y="407122"/>
            <a:ext cx="4901898" cy="6058746"/>
          </a:xfrm>
          <a:prstGeom prst="rect">
            <a:avLst/>
          </a:prstGeom>
        </p:spPr>
      </p:pic>
    </p:spTree>
    <p:extLst>
      <p:ext uri="{BB962C8B-B14F-4D97-AF65-F5344CB8AC3E}">
        <p14:creationId xmlns:p14="http://schemas.microsoft.com/office/powerpoint/2010/main" val="1418312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Exploit Guard </a:t>
            </a:r>
            <a:r>
              <a:rPr lang="en-GB" dirty="0" smtClean="0">
                <a:solidFill>
                  <a:schemeClr val="tx1">
                    <a:lumMod val="65000"/>
                    <a:lumOff val="35000"/>
                  </a:schemeClr>
                </a:solidFill>
              </a:rPr>
              <a:t>CFA Event </a:t>
            </a:r>
            <a:r>
              <a:rPr lang="en-GB" dirty="0">
                <a:solidFill>
                  <a:schemeClr val="tx1">
                    <a:lumMod val="65000"/>
                    <a:lumOff val="35000"/>
                  </a:schemeClr>
                </a:solidFill>
              </a:rPr>
              <a:t>Logs</a:t>
            </a:r>
            <a:endParaRPr lang="en-GB" dirty="0"/>
          </a:p>
        </p:txBody>
      </p:sp>
      <p:pic>
        <p:nvPicPr>
          <p:cNvPr id="4" name="Picture 3"/>
          <p:cNvPicPr>
            <a:picLocks noChangeAspect="1"/>
          </p:cNvPicPr>
          <p:nvPr/>
        </p:nvPicPr>
        <p:blipFill>
          <a:blip r:embed="rId2"/>
          <a:stretch>
            <a:fillRect/>
          </a:stretch>
        </p:blipFill>
        <p:spPr>
          <a:xfrm>
            <a:off x="677334" y="1661160"/>
            <a:ext cx="7287618" cy="3897681"/>
          </a:xfrm>
          <a:prstGeom prst="rect">
            <a:avLst/>
          </a:prstGeom>
        </p:spPr>
      </p:pic>
      <p:pic>
        <p:nvPicPr>
          <p:cNvPr id="5" name="Picture 4"/>
          <p:cNvPicPr>
            <a:picLocks noChangeAspect="1"/>
          </p:cNvPicPr>
          <p:nvPr/>
        </p:nvPicPr>
        <p:blipFill>
          <a:blip r:embed="rId3"/>
          <a:stretch>
            <a:fillRect/>
          </a:stretch>
        </p:blipFill>
        <p:spPr>
          <a:xfrm>
            <a:off x="7249604" y="3152558"/>
            <a:ext cx="4686954" cy="3591426"/>
          </a:xfrm>
          <a:prstGeom prst="rect">
            <a:avLst/>
          </a:prstGeom>
        </p:spPr>
      </p:pic>
    </p:spTree>
    <p:extLst>
      <p:ext uri="{BB962C8B-B14F-4D97-AF65-F5344CB8AC3E}">
        <p14:creationId xmlns:p14="http://schemas.microsoft.com/office/powerpoint/2010/main" val="16334722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Windows Sandbox</a:t>
            </a:r>
            <a:br>
              <a:rPr lang="en-GB" dirty="0" smtClean="0">
                <a:solidFill>
                  <a:schemeClr val="tx1">
                    <a:lumMod val="65000"/>
                    <a:lumOff val="35000"/>
                  </a:schemeClr>
                </a:solidFill>
              </a:rPr>
            </a:b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2022506" y="1930400"/>
            <a:ext cx="5906324" cy="2857899"/>
          </a:xfrm>
          <a:prstGeom prst="rect">
            <a:avLst/>
          </a:prstGeom>
        </p:spPr>
      </p:pic>
      <p:pic>
        <p:nvPicPr>
          <p:cNvPr id="9" name="Picture 8"/>
          <p:cNvPicPr>
            <a:picLocks noChangeAspect="1"/>
          </p:cNvPicPr>
          <p:nvPr/>
        </p:nvPicPr>
        <p:blipFill>
          <a:blip r:embed="rId3"/>
          <a:stretch>
            <a:fillRect/>
          </a:stretch>
        </p:blipFill>
        <p:spPr>
          <a:xfrm>
            <a:off x="8552675" y="225262"/>
            <a:ext cx="3410276" cy="3410276"/>
          </a:xfrm>
          <a:prstGeom prst="rect">
            <a:avLst/>
          </a:prstGeom>
        </p:spPr>
      </p:pic>
      <p:pic>
        <p:nvPicPr>
          <p:cNvPr id="7" name="Picture 6"/>
          <p:cNvPicPr>
            <a:picLocks noChangeAspect="1"/>
          </p:cNvPicPr>
          <p:nvPr/>
        </p:nvPicPr>
        <p:blipFill>
          <a:blip r:embed="rId4"/>
          <a:stretch>
            <a:fillRect/>
          </a:stretch>
        </p:blipFill>
        <p:spPr>
          <a:xfrm>
            <a:off x="4116057" y="4788299"/>
            <a:ext cx="1719221" cy="1402202"/>
          </a:xfrm>
          <a:prstGeom prst="rect">
            <a:avLst/>
          </a:prstGeom>
        </p:spPr>
      </p:pic>
      <p:pic>
        <p:nvPicPr>
          <p:cNvPr id="6" name="Picture 5"/>
          <p:cNvPicPr>
            <a:picLocks noChangeAspect="1"/>
          </p:cNvPicPr>
          <p:nvPr/>
        </p:nvPicPr>
        <p:blipFill>
          <a:blip r:embed="rId5"/>
          <a:stretch>
            <a:fillRect/>
          </a:stretch>
        </p:blipFill>
        <p:spPr>
          <a:xfrm>
            <a:off x="765337" y="6276540"/>
            <a:ext cx="320513" cy="320760"/>
          </a:xfrm>
          <a:prstGeom prst="rect">
            <a:avLst/>
          </a:prstGeom>
        </p:spPr>
      </p:pic>
      <p:sp>
        <p:nvSpPr>
          <p:cNvPr id="3" name="TextBox 2"/>
          <p:cNvSpPr txBox="1"/>
          <p:nvPr/>
        </p:nvSpPr>
        <p:spPr>
          <a:xfrm>
            <a:off x="1085850" y="6349484"/>
            <a:ext cx="5457825" cy="307777"/>
          </a:xfrm>
          <a:prstGeom prst="rect">
            <a:avLst/>
          </a:prstGeom>
          <a:noFill/>
        </p:spPr>
        <p:txBody>
          <a:bodyPr wrap="square" rtlCol="0">
            <a:spAutoFit/>
          </a:bodyPr>
          <a:lstStyle/>
          <a:p>
            <a:r>
              <a:rPr lang="en-GB" sz="1400" dirty="0" smtClean="0"/>
              <a:t>Insider Preview build only at time of writing</a:t>
            </a:r>
            <a:endParaRPr lang="en-GB" sz="1400" dirty="0"/>
          </a:p>
        </p:txBody>
      </p:sp>
    </p:spTree>
    <p:extLst>
      <p:ext uri="{BB962C8B-B14F-4D97-AF65-F5344CB8AC3E}">
        <p14:creationId xmlns:p14="http://schemas.microsoft.com/office/powerpoint/2010/main" val="8341104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Windows Sandbox - Microsoft Blurb…</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3" y="1618938"/>
            <a:ext cx="9409641" cy="5156615"/>
          </a:xfrm>
        </p:spPr>
        <p:txBody>
          <a:bodyPr>
            <a:normAutofit fontScale="92500" lnSpcReduction="10000"/>
          </a:bodyPr>
          <a:lstStyle/>
          <a:p>
            <a:r>
              <a:rPr lang="en-GB" sz="1700" b="1" dirty="0" smtClean="0"/>
              <a:t>Part </a:t>
            </a:r>
            <a:r>
              <a:rPr lang="en-GB" sz="1700" b="1" dirty="0"/>
              <a:t>of </a:t>
            </a:r>
            <a:r>
              <a:rPr lang="en-GB" sz="1700" b="1" dirty="0" smtClean="0"/>
              <a:t>Windows</a:t>
            </a:r>
          </a:p>
          <a:p>
            <a:pPr lvl="1"/>
            <a:r>
              <a:rPr lang="en-GB" sz="1700" dirty="0" smtClean="0"/>
              <a:t>Everything </a:t>
            </a:r>
            <a:r>
              <a:rPr lang="en-GB" sz="1700" dirty="0"/>
              <a:t>required for this feature ships with Windows 10 Pro and Enterprise. No need to download a VHD!</a:t>
            </a:r>
          </a:p>
          <a:p>
            <a:r>
              <a:rPr lang="en-GB" sz="1700" b="1" dirty="0" smtClean="0"/>
              <a:t>Pristine</a:t>
            </a:r>
            <a:endParaRPr lang="en-GB" sz="1700" dirty="0"/>
          </a:p>
          <a:p>
            <a:pPr lvl="1"/>
            <a:r>
              <a:rPr lang="en-GB" sz="1700" dirty="0" smtClean="0"/>
              <a:t>Every </a:t>
            </a:r>
            <a:r>
              <a:rPr lang="en-GB" sz="1700" dirty="0"/>
              <a:t>time Windows Sandbox runs, it’s as clean as a brand-new installation of Windows</a:t>
            </a:r>
          </a:p>
          <a:p>
            <a:r>
              <a:rPr lang="en-GB" sz="1700" b="1" dirty="0" smtClean="0"/>
              <a:t>Disposable</a:t>
            </a:r>
            <a:endParaRPr lang="en-GB" sz="1700" dirty="0"/>
          </a:p>
          <a:p>
            <a:pPr lvl="1"/>
            <a:r>
              <a:rPr lang="en-GB" sz="1700" dirty="0" smtClean="0"/>
              <a:t>Nothing </a:t>
            </a:r>
            <a:r>
              <a:rPr lang="en-GB" sz="1700" dirty="0"/>
              <a:t>persists on the device; everything is discarded after you close the application</a:t>
            </a:r>
          </a:p>
          <a:p>
            <a:r>
              <a:rPr lang="en-GB" sz="1700" b="1" dirty="0" smtClean="0"/>
              <a:t>Secure</a:t>
            </a:r>
            <a:endParaRPr lang="en-GB" sz="1700" dirty="0" smtClean="0"/>
          </a:p>
          <a:p>
            <a:pPr lvl="1"/>
            <a:r>
              <a:rPr lang="en-GB" sz="1700" dirty="0" smtClean="0"/>
              <a:t>Uses </a:t>
            </a:r>
            <a:r>
              <a:rPr lang="en-GB" sz="1700" dirty="0"/>
              <a:t>hardware-based virtualization for kernel isolation, which relies on the Microsoft’s hypervisor to run a separate kernel which isolates Windows Sandbox from the host</a:t>
            </a:r>
          </a:p>
          <a:p>
            <a:r>
              <a:rPr lang="en-GB" sz="1700" b="1" dirty="0" smtClean="0"/>
              <a:t>Efficient</a:t>
            </a:r>
            <a:endParaRPr lang="en-GB" sz="1700" dirty="0" smtClean="0"/>
          </a:p>
          <a:p>
            <a:pPr lvl="1"/>
            <a:r>
              <a:rPr lang="en-GB" sz="1700" dirty="0"/>
              <a:t>U</a:t>
            </a:r>
            <a:r>
              <a:rPr lang="en-GB" sz="1700" dirty="0" smtClean="0"/>
              <a:t>ses </a:t>
            </a:r>
            <a:r>
              <a:rPr lang="en-GB" sz="1700" dirty="0"/>
              <a:t>integrated kernel scheduler, smart memory management, and virtual </a:t>
            </a:r>
            <a:r>
              <a:rPr lang="en-GB" sz="1700" dirty="0" smtClean="0"/>
              <a:t>GPU</a:t>
            </a:r>
          </a:p>
          <a:p>
            <a:pPr lvl="1"/>
            <a:endParaRPr lang="en-GB" sz="1700" dirty="0"/>
          </a:p>
          <a:p>
            <a:pPr marL="0" indent="0">
              <a:buNone/>
            </a:pPr>
            <a:r>
              <a:rPr lang="en-GB" sz="2200" b="1" dirty="0" smtClean="0"/>
              <a:t>“</a:t>
            </a:r>
            <a:r>
              <a:rPr lang="en-GB" sz="2200" b="1" i="1" dirty="0" smtClean="0"/>
              <a:t>Treat the sandbox like an app but with the isolation of a virtual machine</a:t>
            </a:r>
            <a:r>
              <a:rPr lang="en-GB" sz="2200" b="1" dirty="0" smtClean="0"/>
              <a:t>”</a:t>
            </a:r>
          </a:p>
          <a:p>
            <a:pPr marL="0" indent="0">
              <a:buNone/>
            </a:pPr>
            <a:endParaRPr lang="en-GB" sz="1000" i="1" dirty="0" smtClean="0"/>
          </a:p>
          <a:p>
            <a:pPr marL="0" indent="0">
              <a:buNone/>
            </a:pPr>
            <a:r>
              <a:rPr lang="en-GB" sz="1000" i="1" dirty="0" smtClean="0"/>
              <a:t>Reference: </a:t>
            </a:r>
            <a:r>
              <a:rPr lang="en-GB" sz="1000" i="1" dirty="0" smtClean="0">
                <a:hlinkClick r:id="rId2"/>
              </a:rPr>
              <a:t>https://techcommunity.microsoft.com/t5/Windows-Kernel-Internals/Windows-Sandbox/ba-p/301849</a:t>
            </a:r>
            <a:endParaRPr lang="en-GB" sz="1000" i="1" dirty="0"/>
          </a:p>
        </p:txBody>
      </p:sp>
    </p:spTree>
    <p:extLst>
      <p:ext uri="{BB962C8B-B14F-4D97-AF65-F5344CB8AC3E}">
        <p14:creationId xmlns:p14="http://schemas.microsoft.com/office/powerpoint/2010/main" val="17673738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Windows </a:t>
            </a:r>
            <a:r>
              <a:rPr lang="en-GB" dirty="0" smtClean="0">
                <a:solidFill>
                  <a:schemeClr val="tx1">
                    <a:lumMod val="65000"/>
                    <a:lumOff val="35000"/>
                  </a:schemeClr>
                </a:solidFill>
              </a:rPr>
              <a:t>Sandbox Image</a:t>
            </a:r>
            <a:endParaRPr lang="en-GB" dirty="0"/>
          </a:p>
        </p:txBody>
      </p:sp>
      <p:sp>
        <p:nvSpPr>
          <p:cNvPr id="3" name="Content Placeholder 2"/>
          <p:cNvSpPr>
            <a:spLocks noGrp="1"/>
          </p:cNvSpPr>
          <p:nvPr>
            <p:ph idx="1"/>
          </p:nvPr>
        </p:nvSpPr>
        <p:spPr>
          <a:xfrm>
            <a:off x="677334" y="1930400"/>
            <a:ext cx="8596668" cy="3880773"/>
          </a:xfrm>
        </p:spPr>
        <p:txBody>
          <a:bodyPr/>
          <a:lstStyle/>
          <a:p>
            <a:r>
              <a:rPr lang="en-GB" dirty="0" smtClean="0"/>
              <a:t>The sandbox OS contains ‘clean copies’ of files that might change and simply references all other immutable files on the existing installation</a:t>
            </a:r>
          </a:p>
          <a:p>
            <a:pPr lvl="1"/>
            <a:r>
              <a:rPr lang="en-GB" dirty="0" smtClean="0"/>
              <a:t>Memory sharing also occurs in a similar fashion</a:t>
            </a:r>
          </a:p>
          <a:p>
            <a:pPr lvl="1"/>
            <a:endParaRPr lang="en-GB" dirty="0" smtClean="0"/>
          </a:p>
          <a:p>
            <a:r>
              <a:rPr lang="en-GB" dirty="0" smtClean="0"/>
              <a:t>By being smart about the way we share immutable resources we can keep the image tiny while still providing a full Windows sandbox, awesome!</a:t>
            </a:r>
          </a:p>
          <a:p>
            <a:endParaRPr lang="en-GB" dirty="0"/>
          </a:p>
        </p:txBody>
      </p:sp>
      <p:pic>
        <p:nvPicPr>
          <p:cNvPr id="4" name="Picture 3"/>
          <p:cNvPicPr>
            <a:picLocks noChangeAspect="1"/>
          </p:cNvPicPr>
          <p:nvPr/>
        </p:nvPicPr>
        <p:blipFill>
          <a:blip r:embed="rId2"/>
          <a:stretch>
            <a:fillRect/>
          </a:stretch>
        </p:blipFill>
        <p:spPr>
          <a:xfrm>
            <a:off x="374451" y="4251969"/>
            <a:ext cx="9202434" cy="2019582"/>
          </a:xfrm>
          <a:prstGeom prst="rect">
            <a:avLst/>
          </a:prstGeom>
        </p:spPr>
      </p:pic>
      <p:sp>
        <p:nvSpPr>
          <p:cNvPr id="5" name="TextBox 4"/>
          <p:cNvSpPr txBox="1"/>
          <p:nvPr/>
        </p:nvSpPr>
        <p:spPr>
          <a:xfrm>
            <a:off x="677334" y="6568440"/>
            <a:ext cx="6756978" cy="400110"/>
          </a:xfrm>
          <a:prstGeom prst="rect">
            <a:avLst/>
          </a:prstGeom>
          <a:noFill/>
        </p:spPr>
        <p:txBody>
          <a:bodyPr wrap="none" rtlCol="0">
            <a:spAutoFit/>
          </a:bodyPr>
          <a:lstStyle/>
          <a:p>
            <a:r>
              <a:rPr lang="en-GB" sz="1000" i="1" dirty="0"/>
              <a:t>Reference: </a:t>
            </a:r>
            <a:r>
              <a:rPr lang="en-GB" sz="1000" i="1" dirty="0">
                <a:hlinkClick r:id="rId3"/>
              </a:rPr>
              <a:t>https://techcommunity.microsoft.com/t5/Windows-Kernel-Internals/Windows-Sandbox/ba-p/301849</a:t>
            </a:r>
            <a:endParaRPr lang="en-GB" sz="1000" i="1" dirty="0"/>
          </a:p>
          <a:p>
            <a:endParaRPr lang="en-GB" sz="1000" dirty="0"/>
          </a:p>
        </p:txBody>
      </p:sp>
    </p:spTree>
    <p:extLst>
      <p:ext uri="{BB962C8B-B14F-4D97-AF65-F5344CB8AC3E}">
        <p14:creationId xmlns:p14="http://schemas.microsoft.com/office/powerpoint/2010/main" val="7942601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Encryption – Not Just Mobile Devices!</a:t>
            </a:r>
            <a:endParaRPr lang="en-GB" dirty="0"/>
          </a:p>
        </p:txBody>
      </p:sp>
      <p:sp>
        <p:nvSpPr>
          <p:cNvPr id="3" name="Content Placeholder 2"/>
          <p:cNvSpPr>
            <a:spLocks noGrp="1"/>
          </p:cNvSpPr>
          <p:nvPr>
            <p:ph idx="1"/>
          </p:nvPr>
        </p:nvSpPr>
        <p:spPr>
          <a:xfrm>
            <a:off x="677334" y="1733550"/>
            <a:ext cx="8535246" cy="4991099"/>
          </a:xfrm>
        </p:spPr>
        <p:txBody>
          <a:bodyPr>
            <a:normAutofit/>
          </a:bodyPr>
          <a:lstStyle/>
          <a:p>
            <a:pPr marL="0" indent="0">
              <a:buNone/>
            </a:pPr>
            <a:r>
              <a:rPr lang="en-GB" dirty="0" smtClean="0"/>
              <a:t>Most </a:t>
            </a:r>
            <a:r>
              <a:rPr lang="en-GB" dirty="0"/>
              <a:t>organisations encrypt mobile/portable </a:t>
            </a:r>
            <a:r>
              <a:rPr lang="en-GB" dirty="0" smtClean="0"/>
              <a:t>devices</a:t>
            </a:r>
          </a:p>
          <a:p>
            <a:pPr marL="0" indent="0">
              <a:buNone/>
            </a:pPr>
            <a:endParaRPr lang="en-GB" dirty="0" smtClean="0"/>
          </a:p>
          <a:p>
            <a:r>
              <a:rPr lang="en-GB" dirty="0" smtClean="0"/>
              <a:t>Encrypt your desktops! </a:t>
            </a:r>
          </a:p>
          <a:p>
            <a:pPr lvl="1"/>
            <a:r>
              <a:rPr lang="en-GB" dirty="0" smtClean="0"/>
              <a:t>Anyone with offline access to the machine can modify files and mitigate protection measures</a:t>
            </a:r>
          </a:p>
          <a:p>
            <a:pPr lvl="1"/>
            <a:r>
              <a:rPr lang="en-GB" dirty="0" smtClean="0"/>
              <a:t>BitLocker with TPM and IOMMU (Intel VT-d) to protect against DMA attacks. Escrow keys to Active Directory</a:t>
            </a:r>
            <a:endParaRPr lang="en-GB" dirty="0"/>
          </a:p>
          <a:p>
            <a:endParaRPr lang="en-GB" dirty="0"/>
          </a:p>
        </p:txBody>
      </p:sp>
      <p:pic>
        <p:nvPicPr>
          <p:cNvPr id="4" name="Picture 3"/>
          <p:cNvPicPr>
            <a:picLocks noChangeAspect="1"/>
          </p:cNvPicPr>
          <p:nvPr/>
        </p:nvPicPr>
        <p:blipFill>
          <a:blip r:embed="rId2"/>
          <a:stretch>
            <a:fillRect/>
          </a:stretch>
        </p:blipFill>
        <p:spPr>
          <a:xfrm>
            <a:off x="3925144" y="4503400"/>
            <a:ext cx="2039625" cy="1458000"/>
          </a:xfrm>
          <a:prstGeom prst="rect">
            <a:avLst/>
          </a:prstGeom>
        </p:spPr>
      </p:pic>
    </p:spTree>
    <p:extLst>
      <p:ext uri="{BB962C8B-B14F-4D97-AF65-F5344CB8AC3E}">
        <p14:creationId xmlns:p14="http://schemas.microsoft.com/office/powerpoint/2010/main" val="36854524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Windows Sandbox Requirements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4697411"/>
          </a:xfrm>
        </p:spPr>
        <p:txBody>
          <a:bodyPr>
            <a:normAutofit/>
          </a:bodyPr>
          <a:lstStyle/>
          <a:p>
            <a:r>
              <a:rPr lang="en-GB" dirty="0"/>
              <a:t>Windows 10 Pro or Enterprise Insider build 18305 or later</a:t>
            </a:r>
          </a:p>
          <a:p>
            <a:r>
              <a:rPr lang="en-GB" dirty="0"/>
              <a:t>x64 architecture</a:t>
            </a:r>
          </a:p>
          <a:p>
            <a:r>
              <a:rPr lang="en-GB" dirty="0"/>
              <a:t>Virtualization capabilities enabled in BIOS/EFI</a:t>
            </a:r>
          </a:p>
          <a:p>
            <a:r>
              <a:rPr lang="en-GB" dirty="0"/>
              <a:t>At least 4GB of RAM (8GB recommended)</a:t>
            </a:r>
          </a:p>
          <a:p>
            <a:r>
              <a:rPr lang="en-GB" dirty="0"/>
              <a:t>At least 1 GB of free disk space (SSD recommended)</a:t>
            </a:r>
          </a:p>
          <a:p>
            <a:r>
              <a:rPr lang="en-GB" dirty="0"/>
              <a:t>At least 2 CPU cores (4 cores with </a:t>
            </a:r>
            <a:r>
              <a:rPr lang="en-GB" dirty="0" err="1"/>
              <a:t>hyperthreading</a:t>
            </a:r>
            <a:r>
              <a:rPr lang="en-GB" dirty="0"/>
              <a:t> recommended</a:t>
            </a:r>
            <a:r>
              <a:rPr lang="en-GB" dirty="0" smtClean="0"/>
              <a:t>)</a:t>
            </a:r>
          </a:p>
          <a:p>
            <a:endParaRPr lang="en-GB" dirty="0"/>
          </a:p>
          <a:p>
            <a:pPr marL="0" indent="0">
              <a:buNone/>
            </a:pPr>
            <a:r>
              <a:rPr lang="en-GB" dirty="0" smtClean="0"/>
              <a:t>Requirements are not that restrictive considering modern hardware</a:t>
            </a: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r>
              <a:rPr lang="en-GB" sz="1000" i="1" dirty="0" smtClean="0"/>
              <a:t>Reference: </a:t>
            </a:r>
            <a:r>
              <a:rPr lang="en-GB" sz="1000" i="1" dirty="0" smtClean="0">
                <a:hlinkClick r:id="rId2"/>
              </a:rPr>
              <a:t>https://techcommunity.microsoft.com/t5/Windows-Kernel-Internals/Windows-Sandbox/ba-p/301849</a:t>
            </a:r>
            <a:endParaRPr lang="en-GB" sz="1000" i="1" dirty="0"/>
          </a:p>
        </p:txBody>
      </p:sp>
      <p:pic>
        <p:nvPicPr>
          <p:cNvPr id="4" name="Picture 3"/>
          <p:cNvPicPr>
            <a:picLocks noChangeAspect="1"/>
          </p:cNvPicPr>
          <p:nvPr/>
        </p:nvPicPr>
        <p:blipFill>
          <a:blip r:embed="rId3"/>
          <a:stretch>
            <a:fillRect/>
          </a:stretch>
        </p:blipFill>
        <p:spPr>
          <a:xfrm>
            <a:off x="7893684" y="310905"/>
            <a:ext cx="3953427" cy="3505689"/>
          </a:xfrm>
          <a:prstGeom prst="rect">
            <a:avLst/>
          </a:prstGeom>
        </p:spPr>
      </p:pic>
    </p:spTree>
    <p:extLst>
      <p:ext uri="{BB962C8B-B14F-4D97-AF65-F5344CB8AC3E}">
        <p14:creationId xmlns:p14="http://schemas.microsoft.com/office/powerpoint/2010/main" val="37436445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72" y="232118"/>
            <a:ext cx="11727305" cy="6407829"/>
          </a:xfrm>
          <a:prstGeom prst="rect">
            <a:avLst/>
          </a:prstGeom>
        </p:spPr>
      </p:pic>
    </p:spTree>
    <p:extLst>
      <p:ext uri="{BB962C8B-B14F-4D97-AF65-F5344CB8AC3E}">
        <p14:creationId xmlns:p14="http://schemas.microsoft.com/office/powerpoint/2010/main" val="34547848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74948" cy="747010"/>
          </a:xfrm>
        </p:spPr>
        <p:txBody>
          <a:bodyPr/>
          <a:lstStyle/>
          <a:p>
            <a:r>
              <a:rPr lang="en-GB" dirty="0" err="1" smtClean="0">
                <a:solidFill>
                  <a:schemeClr val="tx1">
                    <a:lumMod val="65000"/>
                    <a:lumOff val="35000"/>
                  </a:schemeClr>
                </a:solidFill>
              </a:rPr>
              <a:t>Metasploit</a:t>
            </a:r>
            <a:r>
              <a:rPr lang="en-GB" dirty="0" smtClean="0">
                <a:solidFill>
                  <a:schemeClr val="tx1">
                    <a:lumMod val="65000"/>
                    <a:lumOff val="35000"/>
                  </a:schemeClr>
                </a:solidFill>
              </a:rPr>
              <a:t> Compromised Sandbox</a:t>
            </a:r>
            <a:endParaRPr lang="en-GB" dirty="0">
              <a:solidFill>
                <a:schemeClr val="tx1">
                  <a:lumMod val="65000"/>
                  <a:lumOff val="35000"/>
                </a:schemeClr>
              </a:solidFill>
            </a:endParaRPr>
          </a:p>
        </p:txBody>
      </p:sp>
      <p:pic>
        <p:nvPicPr>
          <p:cNvPr id="5" name="Picture 4"/>
          <p:cNvPicPr>
            <a:picLocks noChangeAspect="1"/>
          </p:cNvPicPr>
          <p:nvPr/>
        </p:nvPicPr>
        <p:blipFill>
          <a:blip r:embed="rId2"/>
          <a:stretch>
            <a:fillRect/>
          </a:stretch>
        </p:blipFill>
        <p:spPr>
          <a:xfrm>
            <a:off x="1109672" y="3704641"/>
            <a:ext cx="8472716" cy="3085133"/>
          </a:xfrm>
          <a:prstGeom prst="rect">
            <a:avLst/>
          </a:prstGeom>
        </p:spPr>
      </p:pic>
      <p:pic>
        <p:nvPicPr>
          <p:cNvPr id="6" name="Picture 5"/>
          <p:cNvPicPr>
            <a:picLocks noChangeAspect="1"/>
          </p:cNvPicPr>
          <p:nvPr/>
        </p:nvPicPr>
        <p:blipFill>
          <a:blip r:embed="rId3"/>
          <a:stretch>
            <a:fillRect/>
          </a:stretch>
        </p:blipFill>
        <p:spPr>
          <a:xfrm>
            <a:off x="168490" y="747010"/>
            <a:ext cx="6889077" cy="2871465"/>
          </a:xfrm>
          <a:prstGeom prst="rect">
            <a:avLst/>
          </a:prstGeom>
        </p:spPr>
      </p:pic>
      <p:pic>
        <p:nvPicPr>
          <p:cNvPr id="7" name="Picture 6"/>
          <p:cNvPicPr>
            <a:picLocks noChangeAspect="1"/>
          </p:cNvPicPr>
          <p:nvPr/>
        </p:nvPicPr>
        <p:blipFill>
          <a:blip r:embed="rId4"/>
          <a:stretch>
            <a:fillRect/>
          </a:stretch>
        </p:blipFill>
        <p:spPr>
          <a:xfrm>
            <a:off x="7274948" y="1188644"/>
            <a:ext cx="4816257" cy="1737511"/>
          </a:xfrm>
          <a:prstGeom prst="rect">
            <a:avLst/>
          </a:prstGeom>
        </p:spPr>
      </p:pic>
    </p:spTree>
    <p:extLst>
      <p:ext uri="{BB962C8B-B14F-4D97-AF65-F5344CB8AC3E}">
        <p14:creationId xmlns:p14="http://schemas.microsoft.com/office/powerpoint/2010/main" val="29762790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AppLocker &amp; Device Guard – Whitelisting</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160589"/>
            <a:ext cx="8596668" cy="4602161"/>
          </a:xfrm>
        </p:spPr>
        <p:txBody>
          <a:bodyPr>
            <a:normAutofit/>
          </a:bodyPr>
          <a:lstStyle/>
          <a:p>
            <a:pPr marL="0" indent="0">
              <a:buNone/>
            </a:pPr>
            <a:r>
              <a:rPr lang="en-GB" dirty="0" smtClean="0"/>
              <a:t>Windows 10 offers both AppLocker and Device Guard for application whitelisting</a:t>
            </a:r>
          </a:p>
          <a:p>
            <a:endParaRPr lang="en-GB" dirty="0" smtClean="0"/>
          </a:p>
          <a:p>
            <a:r>
              <a:rPr lang="en-GB" b="1" dirty="0" smtClean="0">
                <a:solidFill>
                  <a:schemeClr val="tx1"/>
                </a:solidFill>
              </a:rPr>
              <a:t>AppLocker</a:t>
            </a:r>
            <a:r>
              <a:rPr lang="en-GB" dirty="0" smtClean="0"/>
              <a:t> has existed for many years and has no special hardware requirements</a:t>
            </a:r>
          </a:p>
          <a:p>
            <a:endParaRPr lang="en-GB" dirty="0" smtClean="0"/>
          </a:p>
          <a:p>
            <a:r>
              <a:rPr lang="en-GB" b="1" dirty="0" smtClean="0">
                <a:solidFill>
                  <a:schemeClr val="tx1"/>
                </a:solidFill>
              </a:rPr>
              <a:t>Device Guard </a:t>
            </a:r>
            <a:r>
              <a:rPr lang="en-GB" dirty="0" smtClean="0"/>
              <a:t>is newer and does require certain hardware/OS setup to work and be most effective</a:t>
            </a:r>
          </a:p>
          <a:p>
            <a:pPr lvl="1"/>
            <a:r>
              <a:rPr lang="en-GB" dirty="0" smtClean="0"/>
              <a:t>Microsoft are now calling it Windows Defender Application Control (WDAC)</a:t>
            </a:r>
          </a:p>
          <a:p>
            <a:pPr lvl="2"/>
            <a:r>
              <a:rPr lang="en-GB" dirty="0" smtClean="0"/>
              <a:t>I’ll use the terms interchangeably</a:t>
            </a:r>
          </a:p>
        </p:txBody>
      </p:sp>
    </p:spTree>
    <p:extLst>
      <p:ext uri="{BB962C8B-B14F-4D97-AF65-F5344CB8AC3E}">
        <p14:creationId xmlns:p14="http://schemas.microsoft.com/office/powerpoint/2010/main" val="15891712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Device </a:t>
            </a:r>
            <a:r>
              <a:rPr lang="en-GB" dirty="0">
                <a:solidFill>
                  <a:schemeClr val="tx1">
                    <a:lumMod val="65000"/>
                    <a:lumOff val="35000"/>
                  </a:schemeClr>
                </a:solidFill>
              </a:rPr>
              <a:t>Guard (Windows Defender Application Control)</a:t>
            </a:r>
          </a:p>
        </p:txBody>
      </p:sp>
      <p:sp>
        <p:nvSpPr>
          <p:cNvPr id="3" name="Content Placeholder 2"/>
          <p:cNvSpPr>
            <a:spLocks noGrp="1"/>
          </p:cNvSpPr>
          <p:nvPr>
            <p:ph idx="1"/>
          </p:nvPr>
        </p:nvSpPr>
        <p:spPr/>
        <p:txBody>
          <a:bodyPr>
            <a:normAutofit lnSpcReduction="10000"/>
          </a:bodyPr>
          <a:lstStyle/>
          <a:p>
            <a:r>
              <a:rPr lang="en-GB" dirty="0" smtClean="0"/>
              <a:t>Based on </a:t>
            </a:r>
            <a:r>
              <a:rPr lang="en-GB" b="1" dirty="0" smtClean="0"/>
              <a:t>Code Integrity </a:t>
            </a:r>
            <a:r>
              <a:rPr lang="en-GB" dirty="0" smtClean="0"/>
              <a:t>(CI) policies</a:t>
            </a:r>
          </a:p>
          <a:p>
            <a:pPr lvl="1"/>
            <a:r>
              <a:rPr lang="en-GB" dirty="0" smtClean="0"/>
              <a:t>Microsoft provide recommended block list which can be merged with your own policy - </a:t>
            </a:r>
            <a:r>
              <a:rPr lang="en-GB" sz="1000" i="1" dirty="0" smtClean="0">
                <a:hlinkClick r:id="rId2"/>
              </a:rPr>
              <a:t>https://docs.microsoft.com/en-gb/windows/security/threat-protection/windows-defender-application-control/microsoft-recommended-block-rules</a:t>
            </a:r>
            <a:endParaRPr lang="en-GB" sz="1000" i="1" dirty="0" smtClean="0"/>
          </a:p>
          <a:p>
            <a:r>
              <a:rPr lang="en-GB" dirty="0" smtClean="0"/>
              <a:t>Leverages VSM/VBS to place Device Guard in IUM</a:t>
            </a:r>
          </a:p>
          <a:p>
            <a:r>
              <a:rPr lang="en-GB" dirty="0"/>
              <a:t>Uses Windows Code Integrity </a:t>
            </a:r>
            <a:r>
              <a:rPr lang="en-GB" dirty="0" smtClean="0"/>
              <a:t>Services</a:t>
            </a:r>
          </a:p>
          <a:p>
            <a:pPr lvl="1"/>
            <a:r>
              <a:rPr lang="en-GB" dirty="0" smtClean="0"/>
              <a:t>Kernel-Mode </a:t>
            </a:r>
            <a:r>
              <a:rPr lang="en-GB" dirty="0"/>
              <a:t>Code Signing (</a:t>
            </a:r>
            <a:r>
              <a:rPr lang="en-GB" dirty="0" smtClean="0"/>
              <a:t>KMCS)</a:t>
            </a:r>
          </a:p>
          <a:p>
            <a:pPr lvl="1"/>
            <a:r>
              <a:rPr lang="en-GB" dirty="0" smtClean="0"/>
              <a:t>User-Mode </a:t>
            </a:r>
            <a:r>
              <a:rPr lang="en-GB" dirty="0"/>
              <a:t>Code Integrity (</a:t>
            </a:r>
            <a:r>
              <a:rPr lang="en-GB" dirty="0" smtClean="0"/>
              <a:t>UMCI)</a:t>
            </a:r>
          </a:p>
          <a:p>
            <a:pPr lvl="1"/>
            <a:r>
              <a:rPr lang="en-GB" dirty="0" smtClean="0"/>
              <a:t>Can leverage Hypervisor Code </a:t>
            </a:r>
            <a:r>
              <a:rPr lang="en-GB" dirty="0"/>
              <a:t>Integrity (HVCI</a:t>
            </a:r>
            <a:r>
              <a:rPr lang="en-GB" dirty="0" smtClean="0"/>
              <a:t>)</a:t>
            </a:r>
          </a:p>
          <a:p>
            <a:pPr lvl="1"/>
            <a:endParaRPr lang="en-GB" dirty="0"/>
          </a:p>
          <a:p>
            <a:pPr marL="0" indent="0">
              <a:buNone/>
            </a:pPr>
            <a:r>
              <a:rPr lang="en-GB" dirty="0" smtClean="0"/>
              <a:t>I’ll refer to WDAC as Device Guard just from habit but do note that Microsoft have changed the name, no doubt the marketing people got involved </a:t>
            </a:r>
            <a:r>
              <a:rPr lang="en-GB" dirty="0" smtClean="0">
                <a:sym typeface="Wingdings" panose="05000000000000000000" pitchFamily="2" charset="2"/>
              </a:rPr>
              <a:t></a:t>
            </a:r>
            <a:endParaRPr lang="en-GB" dirty="0" smtClean="0"/>
          </a:p>
          <a:p>
            <a:pPr lvl="1"/>
            <a:endParaRPr lang="en-GB" dirty="0" smtClean="0"/>
          </a:p>
          <a:p>
            <a:endParaRPr lang="en-GB" dirty="0"/>
          </a:p>
          <a:p>
            <a:pPr marL="0" indent="0">
              <a:buNone/>
            </a:pPr>
            <a:endParaRPr lang="en-GB" dirty="0" smtClean="0"/>
          </a:p>
          <a:p>
            <a:endParaRPr lang="en-GB" dirty="0" smtClean="0"/>
          </a:p>
          <a:p>
            <a:endParaRPr lang="en-GB" dirty="0"/>
          </a:p>
        </p:txBody>
      </p:sp>
    </p:spTree>
    <p:extLst>
      <p:ext uri="{BB962C8B-B14F-4D97-AF65-F5344CB8AC3E}">
        <p14:creationId xmlns:p14="http://schemas.microsoft.com/office/powerpoint/2010/main" val="15650756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AppLocker vs Device Guard</a:t>
            </a:r>
            <a:endParaRPr lang="en-GB" dirty="0">
              <a:solidFill>
                <a:schemeClr val="tx1">
                  <a:lumMod val="65000"/>
                  <a:lumOff val="35000"/>
                </a:schemeClr>
              </a:solidFill>
            </a:endParaRPr>
          </a:p>
        </p:txBody>
      </p:sp>
      <p:graphicFrame>
        <p:nvGraphicFramePr>
          <p:cNvPr id="5" name="Content Placeholder 4"/>
          <p:cNvGraphicFramePr>
            <a:graphicFrameLocks noGrp="1"/>
          </p:cNvGraphicFramePr>
          <p:nvPr>
            <p:ph idx="1"/>
            <p:extLst/>
          </p:nvPr>
        </p:nvGraphicFramePr>
        <p:xfrm>
          <a:off x="677334" y="1639888"/>
          <a:ext cx="10320336" cy="4720290"/>
        </p:xfrm>
        <a:graphic>
          <a:graphicData uri="http://schemas.openxmlformats.org/drawingml/2006/table">
            <a:tbl>
              <a:tblPr firstRow="1" bandRow="1">
                <a:tableStyleId>{21E4AEA4-8DFA-4A89-87EB-49C32662AFE0}</a:tableStyleId>
              </a:tblPr>
              <a:tblGrid>
                <a:gridCol w="3055217">
                  <a:extLst>
                    <a:ext uri="{9D8B030D-6E8A-4147-A177-3AD203B41FA5}">
                      <a16:colId xmlns:a16="http://schemas.microsoft.com/office/drawing/2014/main" val="1478692071"/>
                    </a:ext>
                  </a:extLst>
                </a:gridCol>
                <a:gridCol w="3147934">
                  <a:extLst>
                    <a:ext uri="{9D8B030D-6E8A-4147-A177-3AD203B41FA5}">
                      <a16:colId xmlns:a16="http://schemas.microsoft.com/office/drawing/2014/main" val="1975218517"/>
                    </a:ext>
                  </a:extLst>
                </a:gridCol>
                <a:gridCol w="4117185">
                  <a:extLst>
                    <a:ext uri="{9D8B030D-6E8A-4147-A177-3AD203B41FA5}">
                      <a16:colId xmlns:a16="http://schemas.microsoft.com/office/drawing/2014/main" val="2479449876"/>
                    </a:ext>
                  </a:extLst>
                </a:gridCol>
              </a:tblGrid>
              <a:tr h="691721">
                <a:tc>
                  <a:txBody>
                    <a:bodyPr/>
                    <a:lstStyle/>
                    <a:p>
                      <a:endParaRPr lang="en-GB" sz="2800" dirty="0"/>
                    </a:p>
                  </a:txBody>
                  <a:tcPr/>
                </a:tc>
                <a:tc>
                  <a:txBody>
                    <a:bodyPr/>
                    <a:lstStyle/>
                    <a:p>
                      <a:pPr algn="ctr"/>
                      <a:r>
                        <a:rPr lang="en-GB" sz="2800" smtClean="0"/>
                        <a:t>AppLocker</a:t>
                      </a:r>
                      <a:endParaRPr lang="en-GB" sz="2800" dirty="0"/>
                    </a:p>
                  </a:txBody>
                  <a:tcPr/>
                </a:tc>
                <a:tc>
                  <a:txBody>
                    <a:bodyPr/>
                    <a:lstStyle/>
                    <a:p>
                      <a:pPr algn="ctr"/>
                      <a:r>
                        <a:rPr lang="en-GB" sz="2800" smtClean="0"/>
                        <a:t>Device Guard</a:t>
                      </a:r>
                      <a:endParaRPr lang="en-GB" sz="2800" dirty="0"/>
                    </a:p>
                  </a:txBody>
                  <a:tcPr/>
                </a:tc>
                <a:extLst>
                  <a:ext uri="{0D108BD9-81ED-4DB2-BD59-A6C34878D82A}">
                    <a16:rowId xmlns:a16="http://schemas.microsoft.com/office/drawing/2014/main" val="3677265793"/>
                  </a:ext>
                </a:extLst>
              </a:tr>
              <a:tr h="1193929">
                <a:tc>
                  <a:txBody>
                    <a:bodyPr/>
                    <a:lstStyle/>
                    <a:p>
                      <a:r>
                        <a:rPr lang="en-GB" sz="2800" smtClean="0"/>
                        <a:t>Scope</a:t>
                      </a:r>
                      <a:endParaRPr lang="en-GB" sz="2800" dirty="0"/>
                    </a:p>
                  </a:txBody>
                  <a:tcPr/>
                </a:tc>
                <a:tc>
                  <a:txBody>
                    <a:bodyPr/>
                    <a:lstStyle/>
                    <a:p>
                      <a:pPr algn="ctr"/>
                      <a:r>
                        <a:rPr lang="en-GB" sz="2800" smtClean="0"/>
                        <a:t>USER MODE</a:t>
                      </a:r>
                      <a:endParaRPr lang="en-GB" sz="2800" dirty="0"/>
                    </a:p>
                  </a:txBody>
                  <a:tcPr/>
                </a:tc>
                <a:tc>
                  <a:txBody>
                    <a:bodyPr/>
                    <a:lstStyle/>
                    <a:p>
                      <a:pPr algn="ctr"/>
                      <a:r>
                        <a:rPr lang="en-GB" sz="2800" dirty="0" smtClean="0"/>
                        <a:t>USER</a:t>
                      </a:r>
                      <a:r>
                        <a:rPr lang="en-GB" sz="2800" baseline="0" dirty="0" smtClean="0"/>
                        <a:t> MODE</a:t>
                      </a:r>
                    </a:p>
                    <a:p>
                      <a:pPr algn="ctr"/>
                      <a:r>
                        <a:rPr lang="en-GB" sz="2800" baseline="0" dirty="0" smtClean="0"/>
                        <a:t>KERNEL MODE</a:t>
                      </a:r>
                      <a:endParaRPr lang="en-GB" sz="2800" dirty="0"/>
                    </a:p>
                  </a:txBody>
                  <a:tcPr/>
                </a:tc>
                <a:extLst>
                  <a:ext uri="{0D108BD9-81ED-4DB2-BD59-A6C34878D82A}">
                    <a16:rowId xmlns:a16="http://schemas.microsoft.com/office/drawing/2014/main" val="1954466250"/>
                  </a:ext>
                </a:extLst>
              </a:tr>
              <a:tr h="691721">
                <a:tc>
                  <a:txBody>
                    <a:bodyPr/>
                    <a:lstStyle/>
                    <a:p>
                      <a:r>
                        <a:rPr lang="en-GB" sz="2800" dirty="0" smtClean="0"/>
                        <a:t>Local</a:t>
                      </a:r>
                      <a:r>
                        <a:rPr lang="en-GB" sz="2800" baseline="0" dirty="0" smtClean="0"/>
                        <a:t> Admin Overrides</a:t>
                      </a:r>
                      <a:endParaRPr lang="en-GB" sz="2800" dirty="0"/>
                    </a:p>
                  </a:txBody>
                  <a:tcPr/>
                </a:tc>
                <a:tc>
                  <a:txBody>
                    <a:bodyPr/>
                    <a:lstStyle/>
                    <a:p>
                      <a:pPr algn="ctr"/>
                      <a:r>
                        <a:rPr lang="en-GB" sz="2800" smtClean="0"/>
                        <a:t>YES</a:t>
                      </a:r>
                      <a:endParaRPr lang="en-GB" sz="2800" dirty="0"/>
                    </a:p>
                  </a:txBody>
                  <a:tcPr/>
                </a:tc>
                <a:tc>
                  <a:txBody>
                    <a:bodyPr/>
                    <a:lstStyle/>
                    <a:p>
                      <a:pPr algn="ctr"/>
                      <a:r>
                        <a:rPr lang="en-GB" sz="2800" dirty="0" smtClean="0"/>
                        <a:t>NO (</a:t>
                      </a:r>
                      <a:r>
                        <a:rPr lang="en-GB" sz="2800" i="1" dirty="0" smtClean="0"/>
                        <a:t>with</a:t>
                      </a:r>
                      <a:r>
                        <a:rPr lang="en-GB" sz="2800" i="1" baseline="0" dirty="0" smtClean="0"/>
                        <a:t> correct </a:t>
                      </a:r>
                      <a:r>
                        <a:rPr lang="en-GB" sz="2800" i="1" baseline="0" dirty="0" err="1" smtClean="0"/>
                        <a:t>config</a:t>
                      </a:r>
                      <a:r>
                        <a:rPr lang="en-GB" sz="2800" i="1" baseline="0" dirty="0" smtClean="0"/>
                        <a:t>)</a:t>
                      </a:r>
                      <a:endParaRPr lang="en-GB" sz="2800" i="1" dirty="0"/>
                    </a:p>
                  </a:txBody>
                  <a:tcPr/>
                </a:tc>
                <a:extLst>
                  <a:ext uri="{0D108BD9-81ED-4DB2-BD59-A6C34878D82A}">
                    <a16:rowId xmlns:a16="http://schemas.microsoft.com/office/drawing/2014/main" val="4086245026"/>
                  </a:ext>
                </a:extLst>
              </a:tr>
              <a:tr h="691721">
                <a:tc>
                  <a:txBody>
                    <a:bodyPr/>
                    <a:lstStyle/>
                    <a:p>
                      <a:r>
                        <a:rPr lang="en-GB" sz="2800" dirty="0" smtClean="0"/>
                        <a:t>Hardware</a:t>
                      </a:r>
                      <a:r>
                        <a:rPr lang="en-GB" sz="2800" baseline="0" dirty="0" smtClean="0"/>
                        <a:t> Requirements</a:t>
                      </a:r>
                      <a:endParaRPr lang="en-GB" sz="2800" dirty="0"/>
                    </a:p>
                  </a:txBody>
                  <a:tcPr/>
                </a:tc>
                <a:tc>
                  <a:txBody>
                    <a:bodyPr/>
                    <a:lstStyle/>
                    <a:p>
                      <a:pPr algn="ctr"/>
                      <a:r>
                        <a:rPr lang="en-GB" sz="2800" smtClean="0"/>
                        <a:t>NONE</a:t>
                      </a:r>
                      <a:endParaRPr lang="en-GB" sz="2800" dirty="0"/>
                    </a:p>
                  </a:txBody>
                  <a:tcPr/>
                </a:tc>
                <a:tc>
                  <a:txBody>
                    <a:bodyPr/>
                    <a:lstStyle/>
                    <a:p>
                      <a:pPr algn="ctr"/>
                      <a:r>
                        <a:rPr lang="en-GB" sz="2800" smtClean="0"/>
                        <a:t>YES (kind of)</a:t>
                      </a:r>
                      <a:endParaRPr lang="en-GB" sz="2800" dirty="0"/>
                    </a:p>
                  </a:txBody>
                  <a:tcPr/>
                </a:tc>
                <a:extLst>
                  <a:ext uri="{0D108BD9-81ED-4DB2-BD59-A6C34878D82A}">
                    <a16:rowId xmlns:a16="http://schemas.microsoft.com/office/drawing/2014/main" val="4144611048"/>
                  </a:ext>
                </a:extLst>
              </a:tr>
              <a:tr h="691721">
                <a:tc>
                  <a:txBody>
                    <a:bodyPr/>
                    <a:lstStyle/>
                    <a:p>
                      <a:r>
                        <a:rPr lang="en-GB" sz="2800" dirty="0" smtClean="0"/>
                        <a:t>Risk</a:t>
                      </a:r>
                      <a:r>
                        <a:rPr lang="en-GB" sz="2800" baseline="0" dirty="0" smtClean="0"/>
                        <a:t> of bricking yourself</a:t>
                      </a:r>
                      <a:endParaRPr lang="en-GB" sz="2800" dirty="0"/>
                    </a:p>
                  </a:txBody>
                  <a:tcPr/>
                </a:tc>
                <a:tc>
                  <a:txBody>
                    <a:bodyPr/>
                    <a:lstStyle/>
                    <a:p>
                      <a:pPr algn="ctr"/>
                      <a:r>
                        <a:rPr lang="en-GB" sz="2800" smtClean="0"/>
                        <a:t>LOW</a:t>
                      </a:r>
                      <a:endParaRPr lang="en-GB" sz="2800" dirty="0"/>
                    </a:p>
                  </a:txBody>
                  <a:tcPr/>
                </a:tc>
                <a:tc>
                  <a:txBody>
                    <a:bodyPr/>
                    <a:lstStyle/>
                    <a:p>
                      <a:pPr algn="ctr"/>
                      <a:r>
                        <a:rPr lang="en-GB" sz="2800" dirty="0" smtClean="0"/>
                        <a:t>CAN</a:t>
                      </a:r>
                      <a:r>
                        <a:rPr lang="en-GB" sz="2800" baseline="0" dirty="0" smtClean="0"/>
                        <a:t> BE HIGH</a:t>
                      </a:r>
                      <a:endParaRPr lang="en-GB" sz="2800" dirty="0"/>
                    </a:p>
                  </a:txBody>
                  <a:tcPr/>
                </a:tc>
                <a:extLst>
                  <a:ext uri="{0D108BD9-81ED-4DB2-BD59-A6C34878D82A}">
                    <a16:rowId xmlns:a16="http://schemas.microsoft.com/office/drawing/2014/main" val="3168165702"/>
                  </a:ext>
                </a:extLst>
              </a:tr>
            </a:tbl>
          </a:graphicData>
        </a:graphic>
      </p:graphicFrame>
    </p:spTree>
    <p:extLst>
      <p:ext uri="{BB962C8B-B14F-4D97-AF65-F5344CB8AC3E}">
        <p14:creationId xmlns:p14="http://schemas.microsoft.com/office/powerpoint/2010/main" val="18775270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AppLocker Rules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68464"/>
            <a:ext cx="8596668" cy="3880773"/>
          </a:xfrm>
        </p:spPr>
        <p:txBody>
          <a:bodyPr>
            <a:noAutofit/>
          </a:bodyPr>
          <a:lstStyle/>
          <a:p>
            <a:r>
              <a:rPr lang="en-GB" dirty="0" smtClean="0"/>
              <a:t>3 types of rule</a:t>
            </a:r>
          </a:p>
          <a:p>
            <a:pPr lvl="1"/>
            <a:r>
              <a:rPr lang="en-GB" sz="1800" dirty="0" smtClean="0"/>
              <a:t>Directory Path</a:t>
            </a:r>
          </a:p>
          <a:p>
            <a:pPr lvl="1"/>
            <a:r>
              <a:rPr lang="en-GB" sz="1800" dirty="0" smtClean="0"/>
              <a:t>Publisher (digital signature/certificate based)</a:t>
            </a:r>
          </a:p>
          <a:p>
            <a:pPr lvl="1"/>
            <a:r>
              <a:rPr lang="en-GB" sz="1800" dirty="0" smtClean="0"/>
              <a:t>File Hash (SHA2)</a:t>
            </a:r>
          </a:p>
          <a:p>
            <a:endParaRPr lang="en-GB" dirty="0"/>
          </a:p>
          <a:p>
            <a:r>
              <a:rPr lang="en-GB" dirty="0" smtClean="0"/>
              <a:t>Use </a:t>
            </a:r>
            <a:r>
              <a:rPr lang="en-GB" dirty="0" err="1" smtClean="0"/>
              <a:t>AaronLocker</a:t>
            </a:r>
            <a:r>
              <a:rPr lang="en-GB" dirty="0" smtClean="0"/>
              <a:t> to help build appropriate ruleset – much faster and more robust - </a:t>
            </a:r>
            <a:r>
              <a:rPr lang="en-GB" dirty="0" smtClean="0">
                <a:hlinkClick r:id="rId2"/>
              </a:rPr>
              <a:t>https://github.com/Microsoft/AaronLocker</a:t>
            </a:r>
            <a:endParaRPr lang="en-GB" dirty="0" smtClean="0"/>
          </a:p>
          <a:p>
            <a:endParaRPr lang="en-GB" dirty="0"/>
          </a:p>
          <a:p>
            <a:r>
              <a:rPr lang="en-GB" dirty="0"/>
              <a:t>Can be configured to control non-interactive processes as well</a:t>
            </a:r>
          </a:p>
          <a:p>
            <a:endParaRPr lang="en-GB" dirty="0"/>
          </a:p>
          <a:p>
            <a:r>
              <a:rPr lang="en-GB" dirty="0" smtClean="0"/>
              <a:t>Start with AUDIT mode then move to ENFORCED </a:t>
            </a:r>
          </a:p>
        </p:txBody>
      </p:sp>
      <p:pic>
        <p:nvPicPr>
          <p:cNvPr id="4" name="Picture 3"/>
          <p:cNvPicPr>
            <a:picLocks noChangeAspect="1"/>
          </p:cNvPicPr>
          <p:nvPr/>
        </p:nvPicPr>
        <p:blipFill>
          <a:blip r:embed="rId3"/>
          <a:stretch>
            <a:fillRect/>
          </a:stretch>
        </p:blipFill>
        <p:spPr>
          <a:xfrm>
            <a:off x="7200598" y="609600"/>
            <a:ext cx="4324954" cy="1790950"/>
          </a:xfrm>
          <a:prstGeom prst="rect">
            <a:avLst/>
          </a:prstGeom>
        </p:spPr>
      </p:pic>
    </p:spTree>
    <p:extLst>
      <p:ext uri="{BB962C8B-B14F-4D97-AF65-F5344CB8AC3E}">
        <p14:creationId xmlns:p14="http://schemas.microsoft.com/office/powerpoint/2010/main" val="9690530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AppLocker DLL Rules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595032"/>
            <a:ext cx="8596668" cy="3880773"/>
          </a:xfrm>
        </p:spPr>
        <p:txBody>
          <a:bodyPr/>
          <a:lstStyle/>
          <a:p>
            <a:r>
              <a:rPr lang="en-GB" dirty="0" smtClean="0"/>
              <a:t>The Group Policy console really doesn’t want you enabling!</a:t>
            </a:r>
          </a:p>
          <a:p>
            <a:endParaRPr lang="en-GB" dirty="0" smtClean="0"/>
          </a:p>
          <a:p>
            <a:r>
              <a:rPr lang="en-GB" dirty="0" smtClean="0"/>
              <a:t>Aaron </a:t>
            </a:r>
            <a:r>
              <a:rPr lang="en-GB" dirty="0" err="1" smtClean="0"/>
              <a:t>Margosis</a:t>
            </a:r>
            <a:r>
              <a:rPr lang="en-GB" dirty="0" smtClean="0"/>
              <a:t> (Microsoft AppLocker guru) advice is to </a:t>
            </a:r>
            <a:r>
              <a:rPr lang="en-GB" b="1" u="sng" dirty="0" smtClean="0">
                <a:solidFill>
                  <a:srgbClr val="00B050"/>
                </a:solidFill>
              </a:rPr>
              <a:t>ENABLE</a:t>
            </a:r>
          </a:p>
          <a:p>
            <a:pPr lvl="1"/>
            <a:r>
              <a:rPr lang="en-GB" dirty="0" smtClean="0"/>
              <a:t>Of course you should test on your standard build</a:t>
            </a:r>
            <a:endParaRPr lang="en-GB" dirty="0"/>
          </a:p>
        </p:txBody>
      </p:sp>
      <p:pic>
        <p:nvPicPr>
          <p:cNvPr id="4" name="Picture 3"/>
          <p:cNvPicPr>
            <a:picLocks noChangeAspect="1"/>
          </p:cNvPicPr>
          <p:nvPr/>
        </p:nvPicPr>
        <p:blipFill>
          <a:blip r:embed="rId2"/>
          <a:stretch>
            <a:fillRect/>
          </a:stretch>
        </p:blipFill>
        <p:spPr>
          <a:xfrm>
            <a:off x="7914795" y="577492"/>
            <a:ext cx="3439005" cy="5915851"/>
          </a:xfrm>
          <a:prstGeom prst="rect">
            <a:avLst/>
          </a:prstGeom>
        </p:spPr>
      </p:pic>
      <p:pic>
        <p:nvPicPr>
          <p:cNvPr id="8" name="Picture 7"/>
          <p:cNvPicPr>
            <a:picLocks noChangeAspect="1"/>
          </p:cNvPicPr>
          <p:nvPr/>
        </p:nvPicPr>
        <p:blipFill>
          <a:blip r:embed="rId3"/>
          <a:stretch>
            <a:fillRect/>
          </a:stretch>
        </p:blipFill>
        <p:spPr>
          <a:xfrm>
            <a:off x="677334" y="3876750"/>
            <a:ext cx="10321302" cy="1024305"/>
          </a:xfrm>
          <a:prstGeom prst="rect">
            <a:avLst/>
          </a:prstGeom>
          <a:ln w="38100">
            <a:solidFill>
              <a:srgbClr val="FFC000"/>
            </a:solidFill>
          </a:ln>
        </p:spPr>
      </p:pic>
    </p:spTree>
    <p:extLst>
      <p:ext uri="{BB962C8B-B14F-4D97-AF65-F5344CB8AC3E}">
        <p14:creationId xmlns:p14="http://schemas.microsoft.com/office/powerpoint/2010/main" val="15348281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AppLocker Default Rules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733551"/>
            <a:ext cx="8596668" cy="4248990"/>
          </a:xfrm>
        </p:spPr>
        <p:txBody>
          <a:bodyPr>
            <a:normAutofit/>
          </a:bodyPr>
          <a:lstStyle/>
          <a:p>
            <a:pPr marL="0" indent="0">
              <a:buNone/>
            </a:pPr>
            <a:r>
              <a:rPr lang="en-GB" dirty="0" smtClean="0"/>
              <a:t>Quick way to get started!</a:t>
            </a:r>
          </a:p>
          <a:p>
            <a:endParaRPr lang="en-GB" dirty="0" smtClean="0"/>
          </a:p>
          <a:p>
            <a:pPr marL="0" indent="0">
              <a:buNone/>
            </a:pPr>
            <a:r>
              <a:rPr lang="en-GB" dirty="0" smtClean="0"/>
              <a:t>Executable Rules</a:t>
            </a:r>
          </a:p>
          <a:p>
            <a:endParaRPr lang="en-GB" dirty="0"/>
          </a:p>
          <a:p>
            <a:endParaRPr lang="en-GB" dirty="0" smtClean="0"/>
          </a:p>
          <a:p>
            <a:pPr marL="0" indent="0">
              <a:buNone/>
            </a:pPr>
            <a:r>
              <a:rPr lang="en-GB" dirty="0" smtClean="0"/>
              <a:t>Windows Installer</a:t>
            </a:r>
          </a:p>
          <a:p>
            <a:pPr marL="0" indent="0">
              <a:buNone/>
            </a:pPr>
            <a:endParaRPr lang="en-GB" dirty="0" smtClean="0"/>
          </a:p>
          <a:p>
            <a:pPr marL="0" indent="0">
              <a:buNone/>
            </a:pPr>
            <a:endParaRPr lang="en-GB" dirty="0" smtClean="0"/>
          </a:p>
          <a:p>
            <a:pPr marL="0" indent="0">
              <a:buNone/>
            </a:pPr>
            <a:r>
              <a:rPr lang="en-GB" dirty="0" smtClean="0"/>
              <a:t>Script</a:t>
            </a:r>
            <a:endParaRPr lang="en-GB" dirty="0"/>
          </a:p>
        </p:txBody>
      </p:sp>
      <p:pic>
        <p:nvPicPr>
          <p:cNvPr id="4" name="Picture 3"/>
          <p:cNvPicPr>
            <a:picLocks noChangeAspect="1"/>
          </p:cNvPicPr>
          <p:nvPr/>
        </p:nvPicPr>
        <p:blipFill>
          <a:blip r:embed="rId2"/>
          <a:stretch>
            <a:fillRect/>
          </a:stretch>
        </p:blipFill>
        <p:spPr>
          <a:xfrm>
            <a:off x="677333" y="2858277"/>
            <a:ext cx="6268325" cy="790685"/>
          </a:xfrm>
          <a:prstGeom prst="rect">
            <a:avLst/>
          </a:prstGeom>
        </p:spPr>
      </p:pic>
      <p:pic>
        <p:nvPicPr>
          <p:cNvPr id="5" name="Picture 4"/>
          <p:cNvPicPr>
            <a:picLocks noChangeAspect="1"/>
          </p:cNvPicPr>
          <p:nvPr/>
        </p:nvPicPr>
        <p:blipFill>
          <a:blip r:embed="rId3"/>
          <a:stretch>
            <a:fillRect/>
          </a:stretch>
        </p:blipFill>
        <p:spPr>
          <a:xfrm>
            <a:off x="677333" y="4061936"/>
            <a:ext cx="6868484" cy="800212"/>
          </a:xfrm>
          <a:prstGeom prst="rect">
            <a:avLst/>
          </a:prstGeom>
        </p:spPr>
      </p:pic>
      <p:pic>
        <p:nvPicPr>
          <p:cNvPr id="6" name="Picture 5"/>
          <p:cNvPicPr>
            <a:picLocks noChangeAspect="1"/>
          </p:cNvPicPr>
          <p:nvPr/>
        </p:nvPicPr>
        <p:blipFill>
          <a:blip r:embed="rId4"/>
          <a:stretch>
            <a:fillRect/>
          </a:stretch>
        </p:blipFill>
        <p:spPr>
          <a:xfrm>
            <a:off x="677333" y="5269837"/>
            <a:ext cx="6563641" cy="800212"/>
          </a:xfrm>
          <a:prstGeom prst="rect">
            <a:avLst/>
          </a:prstGeom>
        </p:spPr>
      </p:pic>
      <p:pic>
        <p:nvPicPr>
          <p:cNvPr id="8" name="Picture 7"/>
          <p:cNvPicPr>
            <a:picLocks noChangeAspect="1"/>
          </p:cNvPicPr>
          <p:nvPr/>
        </p:nvPicPr>
        <p:blipFill>
          <a:blip r:embed="rId5"/>
          <a:stretch>
            <a:fillRect/>
          </a:stretch>
        </p:blipFill>
        <p:spPr>
          <a:xfrm>
            <a:off x="6945658" y="609600"/>
            <a:ext cx="3830598" cy="1934357"/>
          </a:xfrm>
          <a:prstGeom prst="rect">
            <a:avLst/>
          </a:prstGeom>
        </p:spPr>
      </p:pic>
    </p:spTree>
    <p:extLst>
      <p:ext uri="{BB962C8B-B14F-4D97-AF65-F5344CB8AC3E}">
        <p14:creationId xmlns:p14="http://schemas.microsoft.com/office/powerpoint/2010/main" val="34209367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DG/WDAC </a:t>
            </a:r>
            <a:r>
              <a:rPr lang="en-GB" dirty="0" smtClean="0">
                <a:solidFill>
                  <a:schemeClr val="tx1">
                    <a:lumMod val="65000"/>
                    <a:lumOff val="35000"/>
                  </a:schemeClr>
                </a:solidFill>
              </a:rPr>
              <a:t>Hardware Requirements</a:t>
            </a:r>
            <a:endParaRPr lang="en-GB" dirty="0"/>
          </a:p>
        </p:txBody>
      </p:sp>
      <p:sp>
        <p:nvSpPr>
          <p:cNvPr id="3" name="Content Placeholder 2"/>
          <p:cNvSpPr>
            <a:spLocks noGrp="1"/>
          </p:cNvSpPr>
          <p:nvPr>
            <p:ph idx="1"/>
          </p:nvPr>
        </p:nvSpPr>
        <p:spPr/>
        <p:txBody>
          <a:bodyPr/>
          <a:lstStyle/>
          <a:p>
            <a:r>
              <a:rPr lang="en-GB" dirty="0" smtClean="0"/>
              <a:t>You can benefit from Code Integrity (CI) policies without requiring full VBS support on your hardware</a:t>
            </a:r>
          </a:p>
          <a:p>
            <a:pPr lvl="1"/>
            <a:r>
              <a:rPr lang="en-GB" dirty="0" smtClean="0"/>
              <a:t>This means you can deploy DG/WDAC without but the recommendation is you have systems which meet the necessary hardware/firmware/kernel driver requirements</a:t>
            </a:r>
          </a:p>
          <a:p>
            <a:pPr lvl="1"/>
            <a:endParaRPr lang="en-GB" dirty="0"/>
          </a:p>
          <a:p>
            <a:r>
              <a:rPr lang="en-GB" i="1" dirty="0" smtClean="0">
                <a:hlinkClick r:id="rId2"/>
              </a:rPr>
              <a:t>https://docs.microsoft.com/en-us/windows/security/threat-protection/device-guard/introduction-to-device-guard-virtualization-based-security-and-windows-defender-application-control</a:t>
            </a:r>
            <a:endParaRPr lang="en-GB" i="1" dirty="0"/>
          </a:p>
        </p:txBody>
      </p:sp>
    </p:spTree>
    <p:extLst>
      <p:ext uri="{BB962C8B-B14F-4D97-AF65-F5344CB8AC3E}">
        <p14:creationId xmlns:p14="http://schemas.microsoft.com/office/powerpoint/2010/main" val="4185041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solidFill>
                  <a:schemeClr val="tx1">
                    <a:lumMod val="65000"/>
                    <a:lumOff val="35000"/>
                  </a:schemeClr>
                </a:solidFill>
              </a:rPr>
              <a:t>Securing The Boot Process</a:t>
            </a:r>
            <a:endParaRPr lang="en-GB" dirty="0"/>
          </a:p>
        </p:txBody>
      </p:sp>
      <p:sp>
        <p:nvSpPr>
          <p:cNvPr id="3" name="Content Placeholder 2"/>
          <p:cNvSpPr>
            <a:spLocks noGrp="1"/>
          </p:cNvSpPr>
          <p:nvPr>
            <p:ph idx="1"/>
          </p:nvPr>
        </p:nvSpPr>
        <p:spPr>
          <a:xfrm>
            <a:off x="677334" y="1930400"/>
            <a:ext cx="8596668" cy="4851400"/>
          </a:xfrm>
        </p:spPr>
        <p:txBody>
          <a:bodyPr>
            <a:normAutofit lnSpcReduction="10000"/>
          </a:bodyPr>
          <a:lstStyle/>
          <a:p>
            <a:r>
              <a:rPr lang="en-GB" b="1" dirty="0"/>
              <a:t>Secure </a:t>
            </a:r>
            <a:r>
              <a:rPr lang="en-GB" b="1" dirty="0" smtClean="0"/>
              <a:t>Boot</a:t>
            </a:r>
          </a:p>
          <a:p>
            <a:pPr lvl="1"/>
            <a:r>
              <a:rPr lang="en-GB" dirty="0" smtClean="0"/>
              <a:t>Supported devices ensure only trusted, signed code is used to boot</a:t>
            </a:r>
            <a:endParaRPr lang="en-GB" dirty="0"/>
          </a:p>
          <a:p>
            <a:r>
              <a:rPr lang="en-GB" b="1" dirty="0"/>
              <a:t>Trusted </a:t>
            </a:r>
            <a:r>
              <a:rPr lang="en-GB" b="1" dirty="0" smtClean="0"/>
              <a:t>Boot</a:t>
            </a:r>
          </a:p>
          <a:p>
            <a:pPr lvl="1"/>
            <a:r>
              <a:rPr lang="en-GB" dirty="0" smtClean="0"/>
              <a:t>Windows validates the integrity of OS components as they are loaded</a:t>
            </a:r>
            <a:endParaRPr lang="en-GB" dirty="0"/>
          </a:p>
          <a:p>
            <a:r>
              <a:rPr lang="en-GB" b="1" dirty="0"/>
              <a:t>Early Launch Anti-Malware (</a:t>
            </a:r>
            <a:r>
              <a:rPr lang="en-GB" b="1" dirty="0" smtClean="0"/>
              <a:t>ELAM)</a:t>
            </a:r>
          </a:p>
          <a:p>
            <a:pPr lvl="1"/>
            <a:r>
              <a:rPr lang="en-GB" dirty="0" smtClean="0"/>
              <a:t>Scan drivers as they are loaded to prevent unapproved drivers</a:t>
            </a:r>
            <a:endParaRPr lang="en-GB" dirty="0"/>
          </a:p>
          <a:p>
            <a:r>
              <a:rPr lang="en-GB" b="1" dirty="0"/>
              <a:t>Measured </a:t>
            </a:r>
            <a:r>
              <a:rPr lang="en-GB" b="1" dirty="0" smtClean="0"/>
              <a:t>Boot (Health Attestation)</a:t>
            </a:r>
          </a:p>
          <a:p>
            <a:pPr lvl="1"/>
            <a:r>
              <a:rPr lang="en-GB" dirty="0" smtClean="0"/>
              <a:t>Create and provide health attestation data to centralised servers</a:t>
            </a:r>
          </a:p>
          <a:p>
            <a:pPr lvl="2"/>
            <a:r>
              <a:rPr lang="en-GB" dirty="0" smtClean="0"/>
              <a:t>Those systems can then allow or deny access to resources based on health report</a:t>
            </a:r>
          </a:p>
          <a:p>
            <a:pPr marL="0" indent="0">
              <a:buNone/>
            </a:pPr>
            <a:endParaRPr lang="en-GB" sz="1100" i="1" dirty="0" smtClean="0"/>
          </a:p>
          <a:p>
            <a:pPr marL="0" indent="0">
              <a:buNone/>
            </a:pPr>
            <a:endParaRPr lang="en-GB" sz="1100" i="1" dirty="0"/>
          </a:p>
          <a:p>
            <a:pPr marL="0" indent="0">
              <a:buNone/>
            </a:pPr>
            <a:endParaRPr lang="en-GB" sz="1100" i="1" dirty="0" smtClean="0"/>
          </a:p>
          <a:p>
            <a:pPr marL="0" indent="0">
              <a:buNone/>
            </a:pPr>
            <a:endParaRPr lang="en-GB" sz="1100" i="1" dirty="0" smtClean="0"/>
          </a:p>
          <a:p>
            <a:pPr marL="0" indent="0">
              <a:buNone/>
            </a:pPr>
            <a:r>
              <a:rPr lang="en-GB" sz="1100" i="1" dirty="0" smtClean="0"/>
              <a:t>Reference: </a:t>
            </a:r>
            <a:r>
              <a:rPr lang="en-GB" sz="1100" i="1" dirty="0" smtClean="0">
                <a:hlinkClick r:id="rId2"/>
              </a:rPr>
              <a:t>https://docs.microsoft.com/en-us/windows/security/information-protection/secure-the-windows-10-boot-process</a:t>
            </a:r>
            <a:endParaRPr lang="en-GB" dirty="0"/>
          </a:p>
        </p:txBody>
      </p:sp>
    </p:spTree>
    <p:extLst>
      <p:ext uri="{BB962C8B-B14F-4D97-AF65-F5344CB8AC3E}">
        <p14:creationId xmlns:p14="http://schemas.microsoft.com/office/powerpoint/2010/main" val="14650942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DG/WDAC Signed Policy</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smtClean="0"/>
              <a:t>We can sign our DG/WDAC policy to prevent users with administrator rights or kernel mode code from modifying or removing the policy</a:t>
            </a:r>
          </a:p>
          <a:p>
            <a:endParaRPr lang="en-GB" dirty="0" smtClean="0"/>
          </a:p>
          <a:p>
            <a:r>
              <a:rPr lang="en-GB" dirty="0" smtClean="0"/>
              <a:t>This makes it much harder to try and tamper with a CI policy but it also means you need to be extra careful so as not to cause problems for yourself!</a:t>
            </a:r>
            <a:endParaRPr lang="en-GB" dirty="0"/>
          </a:p>
        </p:txBody>
      </p:sp>
    </p:spTree>
    <p:extLst>
      <p:ext uri="{BB962C8B-B14F-4D97-AF65-F5344CB8AC3E}">
        <p14:creationId xmlns:p14="http://schemas.microsoft.com/office/powerpoint/2010/main" val="42254759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AppLocker, Device Guard or Both?</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smtClean="0"/>
              <a:t>Microsoft recommend running both</a:t>
            </a:r>
            <a:endParaRPr lang="en-GB" dirty="0"/>
          </a:p>
          <a:p>
            <a:pPr lvl="1"/>
            <a:r>
              <a:rPr lang="en-GB" dirty="0" smtClean="0"/>
              <a:t>AppLocker gives us the flexibility to create policies on the same machine for different users</a:t>
            </a:r>
          </a:p>
          <a:p>
            <a:pPr lvl="1"/>
            <a:r>
              <a:rPr lang="en-GB" dirty="0" smtClean="0"/>
              <a:t>DG/WDAC provides much greater control over the system as a whole</a:t>
            </a:r>
          </a:p>
          <a:p>
            <a:pPr lvl="1"/>
            <a:endParaRPr lang="en-GB" dirty="0" smtClean="0"/>
          </a:p>
          <a:p>
            <a:r>
              <a:rPr lang="en-GB" i="1" dirty="0" smtClean="0">
                <a:hlinkClick r:id="rId2"/>
              </a:rPr>
              <a:t>https://docs.microsoft.com/en-gb/windows/security/threat-protection/windows-defender-application-control/windows-defender-device-guard-and-applocker</a:t>
            </a:r>
            <a:endParaRPr lang="en-GB" i="1" dirty="0" smtClean="0"/>
          </a:p>
        </p:txBody>
      </p:sp>
    </p:spTree>
    <p:extLst>
      <p:ext uri="{BB962C8B-B14F-4D97-AF65-F5344CB8AC3E}">
        <p14:creationId xmlns:p14="http://schemas.microsoft.com/office/powerpoint/2010/main" val="14046529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National Cyber Security </a:t>
            </a:r>
            <a:r>
              <a:rPr lang="en-GB" dirty="0" smtClean="0">
                <a:solidFill>
                  <a:schemeClr val="tx1">
                    <a:lumMod val="65000"/>
                    <a:lumOff val="35000"/>
                  </a:schemeClr>
                </a:solidFill>
              </a:rPr>
              <a:t>Centre - NCSC</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9553453" cy="3880773"/>
          </a:xfrm>
        </p:spPr>
        <p:txBody>
          <a:bodyPr>
            <a:normAutofit/>
          </a:bodyPr>
          <a:lstStyle/>
          <a:p>
            <a:pPr marL="0" indent="0">
              <a:buNone/>
            </a:pPr>
            <a:r>
              <a:rPr lang="en-GB" i="1" dirty="0" smtClean="0"/>
              <a:t>“Launched </a:t>
            </a:r>
            <a:r>
              <a:rPr lang="en-GB" i="1" dirty="0"/>
              <a:t>in October 2016, the NCSC has headquarters in London and brought together expertise from CESG (the information assurance arm of GCHQ), the Centre for Cyber Assessment, CERT-UK, and the Centre for Protection of National </a:t>
            </a:r>
            <a:r>
              <a:rPr lang="en-GB" i="1" dirty="0" smtClean="0"/>
              <a:t>Infrastructure”</a:t>
            </a:r>
            <a:endParaRPr lang="en-GB" dirty="0" smtClean="0"/>
          </a:p>
          <a:p>
            <a:endParaRPr lang="en-GB" i="1" dirty="0"/>
          </a:p>
          <a:p>
            <a:r>
              <a:rPr lang="en-GB" dirty="0" smtClean="0"/>
              <a:t>Excellent resource for security guidance – they create recommendation documents for Windows 10 configuration (regularly updated with each release)</a:t>
            </a:r>
          </a:p>
          <a:p>
            <a:pPr lvl="1"/>
            <a:r>
              <a:rPr lang="en-GB" dirty="0" smtClean="0"/>
              <a:t>Windows 10 1809 - </a:t>
            </a:r>
            <a:r>
              <a:rPr lang="en-GB" dirty="0" smtClean="0">
                <a:hlinkClick r:id="rId2"/>
              </a:rPr>
              <a:t>https://www.ncsc.gov.uk/collection/end-user-device-security?curPage=/collection/end-user-device-security/platform-specific-guidance/eud-security-guidance-windows-10-1809</a:t>
            </a:r>
            <a:endParaRPr lang="en-GB" dirty="0" smtClean="0"/>
          </a:p>
          <a:p>
            <a:pPr lvl="1"/>
            <a:endParaRPr lang="en-GB" dirty="0"/>
          </a:p>
          <a:p>
            <a:r>
              <a:rPr lang="en-GB" dirty="0" smtClean="0">
                <a:hlinkClick r:id="rId3"/>
              </a:rPr>
              <a:t>https://www.ncsc.gov.uk/section/advice-guidance/all-topics</a:t>
            </a:r>
            <a:endParaRPr lang="en-GB" dirty="0"/>
          </a:p>
        </p:txBody>
      </p:sp>
    </p:spTree>
    <p:extLst>
      <p:ext uri="{BB962C8B-B14F-4D97-AF65-F5344CB8AC3E}">
        <p14:creationId xmlns:p14="http://schemas.microsoft.com/office/powerpoint/2010/main" val="16732940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95" y="2542328"/>
            <a:ext cx="4026990" cy="3881437"/>
          </a:xfrm>
          <a:prstGeom prst="rect">
            <a:avLst/>
          </a:prstGeom>
        </p:spPr>
      </p:pic>
      <p:sp>
        <p:nvSpPr>
          <p:cNvPr id="4" name="Title 3"/>
          <p:cNvSpPr>
            <a:spLocks noGrp="1"/>
          </p:cNvSpPr>
          <p:nvPr>
            <p:ph type="ctrTitle"/>
          </p:nvPr>
        </p:nvSpPr>
        <p:spPr/>
        <p:txBody>
          <a:bodyPr/>
          <a:lstStyle/>
          <a:p>
            <a:pPr algn="ctr"/>
            <a:r>
              <a:rPr lang="en-GB" dirty="0" smtClean="0">
                <a:solidFill>
                  <a:schemeClr val="tx1">
                    <a:lumMod val="65000"/>
                    <a:lumOff val="35000"/>
                  </a:schemeClr>
                </a:solidFill>
              </a:rPr>
              <a:t>Questions</a:t>
            </a:r>
            <a:endParaRPr lang="en-GB" dirty="0">
              <a:solidFill>
                <a:schemeClr val="tx1">
                  <a:lumMod val="65000"/>
                  <a:lumOff val="35000"/>
                </a:schemeClr>
              </a:solidFill>
            </a:endParaRPr>
          </a:p>
        </p:txBody>
      </p:sp>
    </p:spTree>
    <p:extLst>
      <p:ext uri="{BB962C8B-B14F-4D97-AF65-F5344CB8AC3E}">
        <p14:creationId xmlns:p14="http://schemas.microsoft.com/office/powerpoint/2010/main" val="38146028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solidFill>
                  <a:schemeClr val="tx1">
                    <a:lumMod val="65000"/>
                    <a:lumOff val="35000"/>
                  </a:schemeClr>
                </a:solidFill>
              </a:rPr>
              <a:t>Feedback</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374394"/>
            <a:ext cx="8596668" cy="442568"/>
          </a:xfrm>
        </p:spPr>
        <p:txBody>
          <a:bodyPr>
            <a:noAutofit/>
          </a:bodyPr>
          <a:lstStyle/>
          <a:p>
            <a:pPr marL="0" indent="0">
              <a:buNone/>
            </a:pPr>
            <a:r>
              <a:rPr lang="en-GB" sz="3600" dirty="0" smtClean="0"/>
              <a:t>Feedback is truly valued; either directly or via the team at TechUG</a:t>
            </a:r>
          </a:p>
          <a:p>
            <a:pPr marL="0" indent="0">
              <a:buNone/>
            </a:pPr>
            <a:endParaRPr lang="en-GB" sz="3600" dirty="0"/>
          </a:p>
          <a:p>
            <a:pPr marL="0" indent="0">
              <a:buNone/>
            </a:pPr>
            <a:endParaRPr lang="en-GB" sz="3600" dirty="0" smtClean="0"/>
          </a:p>
          <a:p>
            <a:pPr marL="0" indent="0">
              <a:buNone/>
            </a:pPr>
            <a:endParaRPr lang="en-GB" sz="3600" dirty="0"/>
          </a:p>
          <a:p>
            <a:pPr marL="0" indent="0">
              <a:buNone/>
            </a:pPr>
            <a:endParaRPr lang="en-GB" dirty="0" smtClean="0"/>
          </a:p>
          <a:p>
            <a:pPr marL="0" indent="0">
              <a:buNone/>
            </a:pPr>
            <a:endParaRPr lang="en-GB" sz="1600" dirty="0" smtClean="0"/>
          </a:p>
          <a:p>
            <a:pPr marL="0" indent="0">
              <a:buNone/>
            </a:pPr>
            <a:r>
              <a:rPr lang="en-GB" sz="1600" dirty="0" smtClean="0"/>
              <a:t>Slides available: </a:t>
            </a:r>
            <a:r>
              <a:rPr lang="en-GB" sz="1600" dirty="0"/>
              <a:t>ByteSizedAlex.com &amp; </a:t>
            </a:r>
            <a:r>
              <a:rPr lang="en-GB" sz="1600" dirty="0" smtClean="0"/>
              <a:t>GitHub.com/bytesizedalex</a:t>
            </a:r>
            <a:endParaRPr lang="en-GB" sz="1600" dirty="0"/>
          </a:p>
        </p:txBody>
      </p:sp>
      <p:pic>
        <p:nvPicPr>
          <p:cNvPr id="5122" name="Picture 2" descr="Image result for pip boy thumbs 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0616" y="3260956"/>
            <a:ext cx="2713386" cy="2779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0071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pPr algn="ctr"/>
            <a:r>
              <a:rPr lang="en-GB" dirty="0" smtClean="0">
                <a:solidFill>
                  <a:schemeClr val="tx1">
                    <a:lumMod val="65000"/>
                    <a:lumOff val="35000"/>
                  </a:schemeClr>
                </a:solidFill>
              </a:rPr>
              <a:t>Appendices</a:t>
            </a:r>
            <a:endParaRPr lang="en-GB" dirty="0">
              <a:solidFill>
                <a:schemeClr val="tx1">
                  <a:lumMod val="65000"/>
                  <a:lumOff val="35000"/>
                </a:schemeClr>
              </a:solidFill>
            </a:endParaRPr>
          </a:p>
        </p:txBody>
      </p:sp>
    </p:spTree>
    <p:extLst>
      <p:ext uri="{BB962C8B-B14F-4D97-AF65-F5344CB8AC3E}">
        <p14:creationId xmlns:p14="http://schemas.microsoft.com/office/powerpoint/2010/main" val="18863089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025" y="6497331"/>
            <a:ext cx="8493299" cy="360669"/>
          </a:xfrm>
        </p:spPr>
        <p:txBody>
          <a:bodyPr>
            <a:normAutofit fontScale="92500"/>
          </a:bodyPr>
          <a:lstStyle/>
          <a:p>
            <a:pPr marL="0" indent="0">
              <a:buNone/>
            </a:pPr>
            <a:r>
              <a:rPr lang="en-GB" sz="1000" i="1" dirty="0" smtClean="0"/>
              <a:t>Reference: </a:t>
            </a:r>
            <a:r>
              <a:rPr lang="en-GB" sz="1000" i="1" dirty="0" smtClean="0">
                <a:hlinkClick r:id="rId2"/>
              </a:rPr>
              <a:t>https://docs.microsoft.com/en-us/windows/security/threat-protection/windows-defender-application-guard/wd-app-guard-overview</a:t>
            </a:r>
            <a:endParaRPr lang="en-GB" sz="1000" i="1" dirty="0"/>
          </a:p>
        </p:txBody>
      </p:sp>
      <p:pic>
        <p:nvPicPr>
          <p:cNvPr id="4" name="Picture 2" descr="https://docs.microsoft.com/en-us/windows/security/threat-protection/windows-defender-application-guard/images/appguard-hardware-isol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96" y="417252"/>
            <a:ext cx="10384898" cy="584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4463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826"/>
            <a:ext cx="10437873" cy="1320800"/>
          </a:xfrm>
        </p:spPr>
        <p:txBody>
          <a:bodyPr/>
          <a:lstStyle/>
          <a:p>
            <a:r>
              <a:rPr lang="en-GB" dirty="0" smtClean="0">
                <a:solidFill>
                  <a:schemeClr val="tx1">
                    <a:lumMod val="65000"/>
                    <a:lumOff val="35000"/>
                  </a:schemeClr>
                </a:solidFill>
              </a:rPr>
              <a:t>VMware vCenter - Enable VBS </a:t>
            </a:r>
            <a:r>
              <a:rPr lang="en-GB" sz="2400" dirty="0" smtClean="0">
                <a:solidFill>
                  <a:schemeClr val="tx1">
                    <a:lumMod val="65000"/>
                    <a:lumOff val="35000"/>
                  </a:schemeClr>
                </a:solidFill>
              </a:rPr>
              <a:t>(</a:t>
            </a:r>
            <a:r>
              <a:rPr lang="en-GB" sz="2400" dirty="0" err="1" smtClean="0">
                <a:solidFill>
                  <a:schemeClr val="tx1">
                    <a:lumMod val="65000"/>
                    <a:lumOff val="35000"/>
                  </a:schemeClr>
                </a:solidFill>
              </a:rPr>
              <a:t>ESXi</a:t>
            </a:r>
            <a:r>
              <a:rPr lang="en-GB" sz="2400" dirty="0" smtClean="0">
                <a:solidFill>
                  <a:schemeClr val="tx1">
                    <a:lumMod val="65000"/>
                    <a:lumOff val="35000"/>
                  </a:schemeClr>
                </a:solidFill>
              </a:rPr>
              <a:t> 6.7 or later)</a:t>
            </a:r>
            <a:endParaRPr lang="en-GB" sz="2400"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157811" y="1078991"/>
            <a:ext cx="4401698" cy="2932603"/>
          </a:xfrm>
          <a:prstGeom prst="rect">
            <a:avLst/>
          </a:prstGeom>
        </p:spPr>
      </p:pic>
      <p:sp>
        <p:nvSpPr>
          <p:cNvPr id="5" name="TextBox 4"/>
          <p:cNvSpPr txBox="1"/>
          <p:nvPr/>
        </p:nvSpPr>
        <p:spPr>
          <a:xfrm>
            <a:off x="550876" y="4478594"/>
            <a:ext cx="2886075" cy="1200329"/>
          </a:xfrm>
          <a:prstGeom prst="rect">
            <a:avLst/>
          </a:prstGeom>
          <a:noFill/>
        </p:spPr>
        <p:txBody>
          <a:bodyPr wrap="square" rtlCol="0">
            <a:spAutoFit/>
          </a:bodyPr>
          <a:lstStyle/>
          <a:p>
            <a:r>
              <a:rPr lang="en-GB" b="1" dirty="0" smtClean="0"/>
              <a:t>Enabling VBS will enforce required settings and prevent you changing them</a:t>
            </a:r>
            <a:endParaRPr lang="en-GB" b="1" dirty="0"/>
          </a:p>
        </p:txBody>
      </p:sp>
      <p:pic>
        <p:nvPicPr>
          <p:cNvPr id="6" name="Picture 5"/>
          <p:cNvPicPr>
            <a:picLocks noChangeAspect="1"/>
          </p:cNvPicPr>
          <p:nvPr/>
        </p:nvPicPr>
        <p:blipFill>
          <a:blip r:embed="rId3"/>
          <a:stretch>
            <a:fillRect/>
          </a:stretch>
        </p:blipFill>
        <p:spPr>
          <a:xfrm>
            <a:off x="5840435" y="973585"/>
            <a:ext cx="6127011" cy="4371211"/>
          </a:xfrm>
          <a:prstGeom prst="rect">
            <a:avLst/>
          </a:prstGeom>
        </p:spPr>
      </p:pic>
      <p:pic>
        <p:nvPicPr>
          <p:cNvPr id="7" name="Picture 6"/>
          <p:cNvPicPr>
            <a:picLocks noChangeAspect="1"/>
          </p:cNvPicPr>
          <p:nvPr/>
        </p:nvPicPr>
        <p:blipFill>
          <a:blip r:embed="rId4"/>
          <a:stretch>
            <a:fillRect/>
          </a:stretch>
        </p:blipFill>
        <p:spPr>
          <a:xfrm>
            <a:off x="4077414" y="3241150"/>
            <a:ext cx="5934141" cy="3298418"/>
          </a:xfrm>
          <a:prstGeom prst="rect">
            <a:avLst/>
          </a:prstGeom>
        </p:spPr>
      </p:pic>
    </p:spTree>
    <p:extLst>
      <p:ext uri="{BB962C8B-B14F-4D97-AF65-F5344CB8AC3E}">
        <p14:creationId xmlns:p14="http://schemas.microsoft.com/office/powerpoint/2010/main" val="8757640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Hyper-V Enabled Nested Virtualisation</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160589"/>
            <a:ext cx="10625250" cy="3880773"/>
          </a:xfrm>
        </p:spPr>
        <p:txBody>
          <a:bodyPr/>
          <a:lstStyle/>
          <a:p>
            <a:r>
              <a:rPr lang="en-GB" dirty="0" smtClean="0"/>
              <a:t>PowerShell</a:t>
            </a:r>
          </a:p>
          <a:p>
            <a:pPr marL="0" indent="0">
              <a:buNone/>
            </a:pPr>
            <a:endParaRPr lang="en-GB" dirty="0"/>
          </a:p>
          <a:p>
            <a:pPr marL="0" indent="0">
              <a:buNone/>
            </a:pPr>
            <a:r>
              <a:rPr lang="en-GB" sz="1600" dirty="0">
                <a:solidFill>
                  <a:srgbClr val="0000FF"/>
                </a:solidFill>
                <a:latin typeface="Lucida Console" panose="020B0609040504020204" pitchFamily="49" charset="0"/>
                <a:ea typeface="Calibri" panose="020F0502020204030204" pitchFamily="34" charset="0"/>
                <a:cs typeface="Lucida Console" panose="020B0609040504020204" pitchFamily="49" charset="0"/>
              </a:rPr>
              <a:t>Set-VMProcessor</a:t>
            </a:r>
            <a:r>
              <a:rPr lang="en-GB" sz="1600" dirty="0">
                <a:latin typeface="Lucida Console" panose="020B0609040504020204" pitchFamily="49" charset="0"/>
                <a:ea typeface="Calibri" panose="020F0502020204030204" pitchFamily="34" charset="0"/>
                <a:cs typeface="Lucida Console" panose="020B0609040504020204" pitchFamily="49" charset="0"/>
              </a:rPr>
              <a:t> </a:t>
            </a:r>
            <a:r>
              <a:rPr lang="en-GB"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-VMName</a:t>
            </a:r>
            <a:r>
              <a:rPr lang="en-GB" sz="1600" dirty="0">
                <a:latin typeface="Lucida Console" panose="020B0609040504020204" pitchFamily="49" charset="0"/>
                <a:ea typeface="Calibri" panose="020F0502020204030204" pitchFamily="34" charset="0"/>
                <a:cs typeface="Lucida Console" panose="020B0609040504020204" pitchFamily="49" charset="0"/>
              </a:rPr>
              <a:t> </a:t>
            </a:r>
            <a:r>
              <a:rPr lang="en-GB" sz="1600"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'MyTest-VM'</a:t>
            </a:r>
            <a:r>
              <a:rPr lang="en-GB" sz="1600" dirty="0">
                <a:latin typeface="Lucida Console" panose="020B0609040504020204" pitchFamily="49" charset="0"/>
                <a:ea typeface="Calibri" panose="020F0502020204030204" pitchFamily="34" charset="0"/>
                <a:cs typeface="Lucida Console" panose="020B0609040504020204" pitchFamily="49" charset="0"/>
              </a:rPr>
              <a:t> </a:t>
            </a:r>
            <a:r>
              <a:rPr lang="en-GB"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-ExposeVirtualizationExtensions</a:t>
            </a:r>
            <a:r>
              <a:rPr lang="en-GB" sz="1600" dirty="0">
                <a:latin typeface="Lucida Console" panose="020B0609040504020204" pitchFamily="49" charset="0"/>
                <a:ea typeface="Calibri" panose="020F0502020204030204" pitchFamily="34" charset="0"/>
                <a:cs typeface="Lucida Console" panose="020B0609040504020204" pitchFamily="49" charset="0"/>
              </a:rPr>
              <a:t> </a:t>
            </a:r>
            <a:r>
              <a:rPr lang="en-GB" sz="1600"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$true</a:t>
            </a:r>
            <a:endParaRPr lang="en-GB" sz="1600" dirty="0"/>
          </a:p>
          <a:p>
            <a:pPr marL="0" indent="0">
              <a:buNone/>
            </a:pPr>
            <a:endParaRPr lang="en-GB" dirty="0"/>
          </a:p>
        </p:txBody>
      </p:sp>
    </p:spTree>
    <p:extLst>
      <p:ext uri="{BB962C8B-B14F-4D97-AF65-F5344CB8AC3E}">
        <p14:creationId xmlns:p14="http://schemas.microsoft.com/office/powerpoint/2010/main" val="14478859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AppLocker Rule Notes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160589"/>
            <a:ext cx="8596668" cy="4621211"/>
          </a:xfrm>
        </p:spPr>
        <p:txBody>
          <a:bodyPr>
            <a:normAutofit fontScale="92500" lnSpcReduction="10000"/>
          </a:bodyPr>
          <a:lstStyle/>
          <a:p>
            <a:r>
              <a:rPr lang="en-GB" b="1" dirty="0"/>
              <a:t>AppLocker rule limitations</a:t>
            </a:r>
          </a:p>
          <a:p>
            <a:pPr lvl="1"/>
            <a:r>
              <a:rPr lang="en-GB" dirty="0"/>
              <a:t>The more rules per GPO, the longer AppLocker requires for evaluation. There is no set limitation on the number of rules per GPO, but the number of rules that can fit into a 100 MB GPO varies based on the complexity of the rule, such as the number of file hashes included in a single file hash </a:t>
            </a:r>
            <a:r>
              <a:rPr lang="en-GB" dirty="0" smtClean="0"/>
              <a:t>condition</a:t>
            </a:r>
          </a:p>
          <a:p>
            <a:pPr lvl="1"/>
            <a:r>
              <a:rPr lang="en-GB" dirty="0" smtClean="0"/>
              <a:t>Windows </a:t>
            </a:r>
            <a:r>
              <a:rPr lang="en-GB" dirty="0"/>
              <a:t>Server 2008 R2, GPOs have a 2 MB size limit for performance. In subsequent versions, that limit is raised to 100 MB.</a:t>
            </a:r>
          </a:p>
          <a:p>
            <a:r>
              <a:rPr lang="en-GB" b="1" dirty="0"/>
              <a:t>Using the DLL rule collection</a:t>
            </a:r>
          </a:p>
          <a:p>
            <a:pPr lvl="1"/>
            <a:r>
              <a:rPr lang="en-GB" dirty="0"/>
              <a:t>When the DLL rule collection is enabled, AppLocker must check each DLL that an application loads. The more DLLs, the longer AppLocker requires to complete the </a:t>
            </a:r>
            <a:r>
              <a:rPr lang="en-GB" dirty="0" smtClean="0"/>
              <a:t>evaluation</a:t>
            </a:r>
          </a:p>
          <a:p>
            <a:pPr lvl="1"/>
            <a:endParaRPr lang="en-GB" dirty="0" smtClean="0"/>
          </a:p>
          <a:p>
            <a:pPr lvl="1"/>
            <a:endParaRPr lang="en-GB" dirty="0" smtClean="0"/>
          </a:p>
          <a:p>
            <a:pPr lvl="1"/>
            <a:endParaRPr lang="en-GB" dirty="0"/>
          </a:p>
          <a:p>
            <a:r>
              <a:rPr lang="en-GB" sz="1100" i="1" dirty="0" smtClean="0"/>
              <a:t>Reference: </a:t>
            </a:r>
            <a:r>
              <a:rPr lang="en-GB" sz="1100" i="1" dirty="0" smtClean="0">
                <a:hlinkClick r:id="rId2"/>
              </a:rPr>
              <a:t>https://docs.microsoft.com/en-us/windows/security/threat-protection/windows-defender-application-control/applocker/optimize-applocker-performance</a:t>
            </a:r>
            <a:endParaRPr lang="en-GB" sz="1100" i="1" dirty="0"/>
          </a:p>
        </p:txBody>
      </p:sp>
    </p:spTree>
    <p:extLst>
      <p:ext uri="{BB962C8B-B14F-4D97-AF65-F5344CB8AC3E}">
        <p14:creationId xmlns:p14="http://schemas.microsoft.com/office/powerpoint/2010/main" val="2220343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ocs.microsoft.com/en-us/windows/security/information-protection/images/dn168167.boot_process%28en-us%2cmsdn.10%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033"/>
            <a:ext cx="5879632" cy="68299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ocs.microsoft.com/en-us/windows/security/information-protection/images/dn168167.measure_boot%28en-us%2cmsdn.10%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137" y="1404665"/>
            <a:ext cx="5419725" cy="40767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6053137" y="95250"/>
            <a:ext cx="0" cy="6619875"/>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085070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06245"/>
          </a:xfrm>
        </p:spPr>
        <p:txBody>
          <a:bodyPr/>
          <a:lstStyle/>
          <a:p>
            <a:r>
              <a:rPr lang="en-GB" dirty="0" smtClean="0">
                <a:solidFill>
                  <a:schemeClr val="tx1">
                    <a:lumMod val="65000"/>
                    <a:lumOff val="35000"/>
                  </a:schemeClr>
                </a:solidFill>
              </a:rPr>
              <a:t>Secure Boot Requirements</a:t>
            </a:r>
            <a:endParaRPr lang="en-GB" dirty="0">
              <a:solidFill>
                <a:schemeClr val="tx1">
                  <a:lumMod val="65000"/>
                  <a:lumOff val="35000"/>
                </a:schemeClr>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65876387"/>
              </p:ext>
            </p:extLst>
          </p:nvPr>
        </p:nvGraphicFramePr>
        <p:xfrm>
          <a:off x="677334" y="1415845"/>
          <a:ext cx="9793492" cy="4849810"/>
        </p:xfrm>
        <a:graphic>
          <a:graphicData uri="http://schemas.openxmlformats.org/drawingml/2006/table">
            <a:tbl>
              <a:tblPr firstRow="1" bandRow="1">
                <a:tableStyleId>{21E4AEA4-8DFA-4A89-87EB-49C32662AFE0}</a:tableStyleId>
              </a:tblPr>
              <a:tblGrid>
                <a:gridCol w="2773260">
                  <a:extLst>
                    <a:ext uri="{9D8B030D-6E8A-4147-A177-3AD203B41FA5}">
                      <a16:colId xmlns:a16="http://schemas.microsoft.com/office/drawing/2014/main" val="3539049911"/>
                    </a:ext>
                  </a:extLst>
                </a:gridCol>
                <a:gridCol w="7020232">
                  <a:extLst>
                    <a:ext uri="{9D8B030D-6E8A-4147-A177-3AD203B41FA5}">
                      <a16:colId xmlns:a16="http://schemas.microsoft.com/office/drawing/2014/main" val="2980558158"/>
                    </a:ext>
                  </a:extLst>
                </a:gridCol>
              </a:tblGrid>
              <a:tr h="425524">
                <a:tc>
                  <a:txBody>
                    <a:bodyPr/>
                    <a:lstStyle/>
                    <a:p>
                      <a:pPr algn="ctr"/>
                      <a:r>
                        <a:rPr lang="en-GB" sz="1200" smtClean="0"/>
                        <a:t>Hardware requirement</a:t>
                      </a:r>
                      <a:endParaRPr lang="en-GB" sz="1200" dirty="0"/>
                    </a:p>
                  </a:txBody>
                  <a:tcPr/>
                </a:tc>
                <a:tc>
                  <a:txBody>
                    <a:bodyPr/>
                    <a:lstStyle/>
                    <a:p>
                      <a:pPr algn="ctr"/>
                      <a:r>
                        <a:rPr lang="en-GB" sz="1200" smtClean="0"/>
                        <a:t>Details</a:t>
                      </a:r>
                      <a:endParaRPr lang="en-GB" sz="1200" dirty="0"/>
                    </a:p>
                  </a:txBody>
                  <a:tcPr/>
                </a:tc>
                <a:extLst>
                  <a:ext uri="{0D108BD9-81ED-4DB2-BD59-A6C34878D82A}">
                    <a16:rowId xmlns:a16="http://schemas.microsoft.com/office/drawing/2014/main" val="1243189903"/>
                  </a:ext>
                </a:extLst>
              </a:tr>
              <a:tr h="944314">
                <a:tc>
                  <a:txBody>
                    <a:bodyPr/>
                    <a:lstStyle/>
                    <a:p>
                      <a:r>
                        <a:rPr lang="en-GB" sz="1200" smtClean="0"/>
                        <a:t>UEFI Version 2.3.1 Errata C variables</a:t>
                      </a:r>
                      <a:endParaRPr lang="en-GB" sz="1200" dirty="0"/>
                    </a:p>
                  </a:txBody>
                  <a:tcPr/>
                </a:tc>
                <a:tc>
                  <a:txBody>
                    <a:bodyPr/>
                    <a:lstStyle/>
                    <a:p>
                      <a:r>
                        <a:rPr lang="en-GB" sz="1200" dirty="0" smtClean="0"/>
                        <a:t>Variables must be set to </a:t>
                      </a:r>
                      <a:r>
                        <a:rPr lang="en-GB" sz="1200" dirty="0" err="1" smtClean="0"/>
                        <a:t>SecureBoot</a:t>
                      </a:r>
                      <a:r>
                        <a:rPr lang="en-GB" sz="1200" dirty="0" smtClean="0"/>
                        <a:t>=1 and </a:t>
                      </a:r>
                      <a:r>
                        <a:rPr lang="en-GB" sz="1200" dirty="0" err="1" smtClean="0"/>
                        <a:t>SetupMode</a:t>
                      </a:r>
                      <a:r>
                        <a:rPr lang="en-GB" sz="1200" dirty="0" smtClean="0"/>
                        <a:t>=0 with a signature database (EFI_IMAGE_SECURITY_DATABASE) necessary to boot the machine securely pre-provisioned, and including a PK that is set in a valid KEK database. For more information, see </a:t>
                      </a:r>
                      <a:r>
                        <a:rPr lang="en-GB" sz="1200" dirty="0" err="1" smtClean="0"/>
                        <a:t>System.Fundamentals.Firmware.UEFISecureBoot</a:t>
                      </a:r>
                      <a:endParaRPr lang="en-GB" sz="1200" dirty="0"/>
                    </a:p>
                  </a:txBody>
                  <a:tcPr/>
                </a:tc>
                <a:extLst>
                  <a:ext uri="{0D108BD9-81ED-4DB2-BD59-A6C34878D82A}">
                    <a16:rowId xmlns:a16="http://schemas.microsoft.com/office/drawing/2014/main" val="2191038765"/>
                  </a:ext>
                </a:extLst>
              </a:tr>
              <a:tr h="425524">
                <a:tc>
                  <a:txBody>
                    <a:bodyPr/>
                    <a:lstStyle/>
                    <a:p>
                      <a:r>
                        <a:rPr lang="en-GB" sz="1200" smtClean="0"/>
                        <a:t>UEFI v2.3.1 Section 27</a:t>
                      </a:r>
                      <a:endParaRPr lang="en-GB" sz="1200" dirty="0"/>
                    </a:p>
                  </a:txBody>
                  <a:tcPr/>
                </a:tc>
                <a:tc>
                  <a:txBody>
                    <a:bodyPr/>
                    <a:lstStyle/>
                    <a:p>
                      <a:r>
                        <a:rPr lang="en-GB" sz="1200" smtClean="0"/>
                        <a:t>The platform must expose an interface that adheres to the profile of UEFI v2.3.1 Section 27</a:t>
                      </a:r>
                      <a:endParaRPr lang="en-GB" sz="1200" dirty="0"/>
                    </a:p>
                  </a:txBody>
                  <a:tcPr/>
                </a:tc>
                <a:extLst>
                  <a:ext uri="{0D108BD9-81ED-4DB2-BD59-A6C34878D82A}">
                    <a16:rowId xmlns:a16="http://schemas.microsoft.com/office/drawing/2014/main" val="1717945924"/>
                  </a:ext>
                </a:extLst>
              </a:tr>
              <a:tr h="944314">
                <a:tc>
                  <a:txBody>
                    <a:bodyPr/>
                    <a:lstStyle/>
                    <a:p>
                      <a:r>
                        <a:rPr lang="en-GB" sz="1200" smtClean="0"/>
                        <a:t>UEFI signature database</a:t>
                      </a:r>
                      <a:endParaRPr lang="en-GB" sz="1200" dirty="0"/>
                    </a:p>
                  </a:txBody>
                  <a:tcPr/>
                </a:tc>
                <a:tc>
                  <a:txBody>
                    <a:bodyPr/>
                    <a:lstStyle/>
                    <a:p>
                      <a:r>
                        <a:rPr lang="en-GB" sz="1200" smtClean="0"/>
                        <a:t>The platform must come provisioned with the correct keys in the UEFI Signature database (db) to allow Windows to boot. It must also support secure authenticated updates to the databases. Storage of secure variables must be isolated from the running operating system such that they cannot be modified without detection</a:t>
                      </a:r>
                      <a:endParaRPr lang="en-GB" sz="1200" dirty="0"/>
                    </a:p>
                  </a:txBody>
                  <a:tcPr/>
                </a:tc>
                <a:extLst>
                  <a:ext uri="{0D108BD9-81ED-4DB2-BD59-A6C34878D82A}">
                    <a16:rowId xmlns:a16="http://schemas.microsoft.com/office/drawing/2014/main" val="3343555596"/>
                  </a:ext>
                </a:extLst>
              </a:tr>
              <a:tr h="425524">
                <a:tc>
                  <a:txBody>
                    <a:bodyPr/>
                    <a:lstStyle/>
                    <a:p>
                      <a:r>
                        <a:rPr lang="en-GB" sz="1200" smtClean="0"/>
                        <a:t>Firmware signing</a:t>
                      </a:r>
                      <a:endParaRPr lang="en-GB" sz="1200" dirty="0"/>
                    </a:p>
                  </a:txBody>
                  <a:tcPr/>
                </a:tc>
                <a:tc>
                  <a:txBody>
                    <a:bodyPr/>
                    <a:lstStyle/>
                    <a:p>
                      <a:r>
                        <a:rPr lang="en-GB" sz="1200" smtClean="0"/>
                        <a:t>All firmware components must be signed using at least RSA-2048 with SHA-256</a:t>
                      </a:r>
                      <a:endParaRPr lang="en-GB" sz="1200" dirty="0"/>
                    </a:p>
                  </a:txBody>
                  <a:tcPr/>
                </a:tc>
                <a:extLst>
                  <a:ext uri="{0D108BD9-81ED-4DB2-BD59-A6C34878D82A}">
                    <a16:rowId xmlns:a16="http://schemas.microsoft.com/office/drawing/2014/main" val="4122024101"/>
                  </a:ext>
                </a:extLst>
              </a:tr>
              <a:tr h="734467">
                <a:tc>
                  <a:txBody>
                    <a:bodyPr/>
                    <a:lstStyle/>
                    <a:p>
                      <a:r>
                        <a:rPr lang="en-GB" sz="1200" smtClean="0"/>
                        <a:t>Boot manager</a:t>
                      </a:r>
                      <a:endParaRPr lang="en-GB" sz="1200" dirty="0"/>
                    </a:p>
                  </a:txBody>
                  <a:tcPr/>
                </a:tc>
                <a:tc>
                  <a:txBody>
                    <a:bodyPr/>
                    <a:lstStyle/>
                    <a:p>
                      <a:r>
                        <a:rPr lang="en-GB" sz="1200" smtClean="0"/>
                        <a:t>When power is turned on, the system must start executing code in the firmware and use public key cryptography as per algorithm policy to verify the signatures of all images in the boot sequence, up to and including the Windows Boot Manager</a:t>
                      </a:r>
                      <a:endParaRPr lang="en-GB" sz="1200" dirty="0"/>
                    </a:p>
                  </a:txBody>
                  <a:tcPr/>
                </a:tc>
                <a:extLst>
                  <a:ext uri="{0D108BD9-81ED-4DB2-BD59-A6C34878D82A}">
                    <a16:rowId xmlns:a16="http://schemas.microsoft.com/office/drawing/2014/main" val="1295385354"/>
                  </a:ext>
                </a:extLst>
              </a:tr>
              <a:tr h="425524">
                <a:tc>
                  <a:txBody>
                    <a:bodyPr/>
                    <a:lstStyle/>
                    <a:p>
                      <a:r>
                        <a:rPr lang="en-GB" sz="1200" smtClean="0"/>
                        <a:t>Rollback protection</a:t>
                      </a:r>
                      <a:endParaRPr lang="en-GB" sz="1200" dirty="0"/>
                    </a:p>
                  </a:txBody>
                  <a:tcPr/>
                </a:tc>
                <a:tc>
                  <a:txBody>
                    <a:bodyPr/>
                    <a:lstStyle/>
                    <a:p>
                      <a:r>
                        <a:rPr lang="en-GB" sz="1200" smtClean="0"/>
                        <a:t>The system must protect against rollback of firmware to older versions</a:t>
                      </a:r>
                      <a:endParaRPr lang="en-GB" sz="1200" dirty="0"/>
                    </a:p>
                  </a:txBody>
                  <a:tcPr/>
                </a:tc>
                <a:extLst>
                  <a:ext uri="{0D108BD9-81ED-4DB2-BD59-A6C34878D82A}">
                    <a16:rowId xmlns:a16="http://schemas.microsoft.com/office/drawing/2014/main" val="2190644001"/>
                  </a:ext>
                </a:extLst>
              </a:tr>
              <a:tr h="524619">
                <a:tc>
                  <a:txBody>
                    <a:bodyPr/>
                    <a:lstStyle/>
                    <a:p>
                      <a:r>
                        <a:rPr lang="en-GB" sz="1200" smtClean="0"/>
                        <a:t>EFI_HASH_PROTOCOL</a:t>
                      </a:r>
                      <a:endParaRPr lang="en-GB" sz="1200" dirty="0"/>
                    </a:p>
                  </a:txBody>
                  <a:tcPr/>
                </a:tc>
                <a:tc>
                  <a:txBody>
                    <a:bodyPr/>
                    <a:lstStyle/>
                    <a:p>
                      <a:r>
                        <a:rPr lang="en-GB" sz="1200" smtClean="0"/>
                        <a:t>The platform provides the EFI_HASH_PROTOCOL (per UEFI v2.3.1) for offloading cryptographic hash operations and the EFI_RNG_PROTOCOL (Microsoft defined) for accessing platform entropy</a:t>
                      </a:r>
                      <a:endParaRPr lang="en-GB" sz="1200" dirty="0"/>
                    </a:p>
                  </a:txBody>
                  <a:tcPr/>
                </a:tc>
                <a:extLst>
                  <a:ext uri="{0D108BD9-81ED-4DB2-BD59-A6C34878D82A}">
                    <a16:rowId xmlns:a16="http://schemas.microsoft.com/office/drawing/2014/main" val="2906598281"/>
                  </a:ext>
                </a:extLst>
              </a:tr>
            </a:tbl>
          </a:graphicData>
        </a:graphic>
      </p:graphicFrame>
      <p:sp>
        <p:nvSpPr>
          <p:cNvPr id="8" name="TextBox 7"/>
          <p:cNvSpPr txBox="1"/>
          <p:nvPr/>
        </p:nvSpPr>
        <p:spPr>
          <a:xfrm>
            <a:off x="677333" y="6396335"/>
            <a:ext cx="8171391" cy="246221"/>
          </a:xfrm>
          <a:prstGeom prst="rect">
            <a:avLst/>
          </a:prstGeom>
          <a:noFill/>
        </p:spPr>
        <p:txBody>
          <a:bodyPr wrap="square" rtlCol="0">
            <a:spAutoFit/>
          </a:bodyPr>
          <a:lstStyle/>
          <a:p>
            <a:r>
              <a:rPr lang="en-GB" sz="1000" i="1" dirty="0" smtClean="0"/>
              <a:t>Reference: </a:t>
            </a:r>
            <a:r>
              <a:rPr lang="en-GB" sz="1000" i="1" dirty="0" smtClean="0">
                <a:hlinkClick r:id="rId2"/>
              </a:rPr>
              <a:t>https://docs.microsoft.com/en-us/windows-hardware/design/device-experiences/oem-secure-boot#secure-boot-requirements</a:t>
            </a:r>
            <a:endParaRPr lang="en-GB" sz="1000" i="1" dirty="0"/>
          </a:p>
        </p:txBody>
      </p:sp>
    </p:spTree>
    <p:extLst>
      <p:ext uri="{BB962C8B-B14F-4D97-AF65-F5344CB8AC3E}">
        <p14:creationId xmlns:p14="http://schemas.microsoft.com/office/powerpoint/2010/main" val="14724673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67529399"/>
              </p:ext>
            </p:extLst>
          </p:nvPr>
        </p:nvGraphicFramePr>
        <p:xfrm>
          <a:off x="180975" y="396825"/>
          <a:ext cx="11868150" cy="6354740"/>
        </p:xfrm>
        <a:graphic>
          <a:graphicData uri="http://schemas.openxmlformats.org/drawingml/2006/table">
            <a:tbl>
              <a:tblPr firstRow="1" firstCol="1" bandRow="1">
                <a:tableStyleId>{21E4AEA4-8DFA-4A89-87EB-49C32662AFE0}</a:tableStyleId>
              </a:tblPr>
              <a:tblGrid>
                <a:gridCol w="1895343">
                  <a:extLst>
                    <a:ext uri="{9D8B030D-6E8A-4147-A177-3AD203B41FA5}">
                      <a16:colId xmlns:a16="http://schemas.microsoft.com/office/drawing/2014/main" val="4132349461"/>
                    </a:ext>
                  </a:extLst>
                </a:gridCol>
                <a:gridCol w="9972807">
                  <a:extLst>
                    <a:ext uri="{9D8B030D-6E8A-4147-A177-3AD203B41FA5}">
                      <a16:colId xmlns:a16="http://schemas.microsoft.com/office/drawing/2014/main" val="3966050597"/>
                    </a:ext>
                  </a:extLst>
                </a:gridCol>
              </a:tblGrid>
              <a:tr h="192517">
                <a:tc>
                  <a:txBody>
                    <a:bodyPr/>
                    <a:lstStyle/>
                    <a:p>
                      <a:pPr algn="ctr">
                        <a:lnSpc>
                          <a:spcPct val="107000"/>
                        </a:lnSpc>
                        <a:spcAft>
                          <a:spcPts val="800"/>
                        </a:spcAft>
                      </a:pPr>
                      <a:r>
                        <a:rPr lang="en-GB" sz="1100" dirty="0">
                          <a:effectLst/>
                        </a:rPr>
                        <a:t>Hardware requirement</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nchor="b"/>
                </a:tc>
                <a:tc>
                  <a:txBody>
                    <a:bodyPr/>
                    <a:lstStyle/>
                    <a:p>
                      <a:pPr algn="ctr">
                        <a:lnSpc>
                          <a:spcPct val="107000"/>
                        </a:lnSpc>
                        <a:spcAft>
                          <a:spcPts val="800"/>
                        </a:spcAft>
                      </a:pPr>
                      <a:r>
                        <a:rPr lang="en-GB" sz="1100" dirty="0">
                          <a:effectLst/>
                        </a:rPr>
                        <a:t>Details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nchor="b"/>
                </a:tc>
                <a:extLst>
                  <a:ext uri="{0D108BD9-81ED-4DB2-BD59-A6C34878D82A}">
                    <a16:rowId xmlns:a16="http://schemas.microsoft.com/office/drawing/2014/main" val="715628805"/>
                  </a:ext>
                </a:extLst>
              </a:tr>
              <a:tr h="354457">
                <a:tc>
                  <a:txBody>
                    <a:bodyPr/>
                    <a:lstStyle/>
                    <a:p>
                      <a:pPr>
                        <a:lnSpc>
                          <a:spcPct val="107000"/>
                        </a:lnSpc>
                        <a:spcAft>
                          <a:spcPts val="800"/>
                        </a:spcAft>
                      </a:pPr>
                      <a:r>
                        <a:rPr lang="en-GB" sz="1000" dirty="0">
                          <a:effectLst/>
                        </a:rPr>
                        <a:t>64-bit CPU</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tc>
                  <a:txBody>
                    <a:bodyPr/>
                    <a:lstStyle/>
                    <a:p>
                      <a:pPr>
                        <a:lnSpc>
                          <a:spcPct val="107000"/>
                        </a:lnSpc>
                        <a:spcAft>
                          <a:spcPts val="800"/>
                        </a:spcAft>
                      </a:pPr>
                      <a:r>
                        <a:rPr lang="en-GB" sz="1000" dirty="0">
                          <a:effectLst/>
                        </a:rPr>
                        <a:t>Virtualization-based security (VBS) requires the Windows hypervisor, which is only supported on 64-bit IA processors with virtualization extensions, including Intel VT-X and AMD-v.</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extLst>
                  <a:ext uri="{0D108BD9-81ED-4DB2-BD59-A6C34878D82A}">
                    <a16:rowId xmlns:a16="http://schemas.microsoft.com/office/drawing/2014/main" val="1162931046"/>
                  </a:ext>
                </a:extLst>
              </a:tr>
              <a:tr h="354457">
                <a:tc>
                  <a:txBody>
                    <a:bodyPr/>
                    <a:lstStyle/>
                    <a:p>
                      <a:pPr>
                        <a:lnSpc>
                          <a:spcPct val="107000"/>
                        </a:lnSpc>
                        <a:spcAft>
                          <a:spcPts val="800"/>
                        </a:spcAft>
                      </a:pPr>
                      <a:r>
                        <a:rPr lang="en-GB" sz="1000" dirty="0">
                          <a:effectLst/>
                        </a:rPr>
                        <a:t>Second Level Address Translation (SLAT)</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tc>
                  <a:txBody>
                    <a:bodyPr/>
                    <a:lstStyle/>
                    <a:p>
                      <a:pPr>
                        <a:lnSpc>
                          <a:spcPct val="107000"/>
                        </a:lnSpc>
                        <a:spcAft>
                          <a:spcPts val="800"/>
                        </a:spcAft>
                      </a:pPr>
                      <a:r>
                        <a:rPr lang="en-GB" sz="1000">
                          <a:effectLst/>
                        </a:rPr>
                        <a:t>VBS also requires that the processor’s virtualization support includes Second Level Address Translation (SLAT), either Intel VT-X2 with Extended Page Tables (EPT), or AMD-v with Rapid Virtualization Indexing (RVI).</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extLst>
                  <a:ext uri="{0D108BD9-81ED-4DB2-BD59-A6C34878D82A}">
                    <a16:rowId xmlns:a16="http://schemas.microsoft.com/office/drawing/2014/main" val="1056140907"/>
                  </a:ext>
                </a:extLst>
              </a:tr>
              <a:tr h="516397">
                <a:tc>
                  <a:txBody>
                    <a:bodyPr/>
                    <a:lstStyle/>
                    <a:p>
                      <a:pPr>
                        <a:lnSpc>
                          <a:spcPct val="107000"/>
                        </a:lnSpc>
                        <a:spcAft>
                          <a:spcPts val="800"/>
                        </a:spcAft>
                      </a:pPr>
                      <a:r>
                        <a:rPr lang="en-GB" sz="1000">
                          <a:effectLst/>
                        </a:rPr>
                        <a:t>IOMMUs or SMMUs (Intel VT-D, AMD-Vi, ARM64 SMMUs)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tc>
                  <a:txBody>
                    <a:bodyPr/>
                    <a:lstStyle/>
                    <a:p>
                      <a:pPr>
                        <a:lnSpc>
                          <a:spcPct val="107000"/>
                        </a:lnSpc>
                        <a:spcAft>
                          <a:spcPts val="800"/>
                        </a:spcAft>
                      </a:pPr>
                      <a:r>
                        <a:rPr lang="en-GB" sz="1000">
                          <a:effectLst/>
                        </a:rPr>
                        <a:t>All I/O devices capable of DMA must be behind an IOMMU or SMMU. An IOMMU can be used to enhance system resiliency against memory attacks.</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extLst>
                  <a:ext uri="{0D108BD9-81ED-4DB2-BD59-A6C34878D82A}">
                    <a16:rowId xmlns:a16="http://schemas.microsoft.com/office/drawing/2014/main" val="4277807439"/>
                  </a:ext>
                </a:extLst>
              </a:tr>
              <a:tr h="354457">
                <a:tc>
                  <a:txBody>
                    <a:bodyPr/>
                    <a:lstStyle/>
                    <a:p>
                      <a:pPr>
                        <a:lnSpc>
                          <a:spcPct val="107000"/>
                        </a:lnSpc>
                        <a:spcAft>
                          <a:spcPts val="800"/>
                        </a:spcAft>
                      </a:pPr>
                      <a:r>
                        <a:rPr lang="en-GB" sz="1000">
                          <a:effectLst/>
                        </a:rPr>
                        <a:t>Trusted Platform Module 2.0</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tc>
                  <a:txBody>
                    <a:bodyPr/>
                    <a:lstStyle/>
                    <a:p>
                      <a:pPr>
                        <a:lnSpc>
                          <a:spcPct val="107000"/>
                        </a:lnSpc>
                        <a:spcAft>
                          <a:spcPts val="800"/>
                        </a:spcAft>
                      </a:pPr>
                      <a:r>
                        <a:rPr lang="en-GB" sz="1000">
                          <a:effectLst/>
                        </a:rPr>
                        <a:t>TPMs, either discrete or firmware, will suffice. For more information, see </a:t>
                      </a:r>
                      <a:r>
                        <a:rPr lang="en-GB" sz="1000" u="sng">
                          <a:effectLst/>
                          <a:hlinkClick r:id="rId2"/>
                        </a:rPr>
                        <a:t>Trusted Platform Module (TPM) 2.0</a:t>
                      </a:r>
                      <a:r>
                        <a:rPr lang="en-GB" sz="1000">
                          <a:effectLst/>
                        </a:rPr>
                        <a:t>.</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extLst>
                  <a:ext uri="{0D108BD9-81ED-4DB2-BD59-A6C34878D82A}">
                    <a16:rowId xmlns:a16="http://schemas.microsoft.com/office/drawing/2014/main" val="1584431035"/>
                  </a:ext>
                </a:extLst>
              </a:tr>
              <a:tr h="678336">
                <a:tc>
                  <a:txBody>
                    <a:bodyPr/>
                    <a:lstStyle/>
                    <a:p>
                      <a:pPr>
                        <a:lnSpc>
                          <a:spcPct val="107000"/>
                        </a:lnSpc>
                        <a:spcAft>
                          <a:spcPts val="800"/>
                        </a:spcAft>
                      </a:pPr>
                      <a:r>
                        <a:rPr lang="en-GB" sz="1000">
                          <a:effectLst/>
                        </a:rPr>
                        <a:t>Firmware support for SMM protection</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tc>
                  <a:txBody>
                    <a:bodyPr/>
                    <a:lstStyle/>
                    <a:p>
                      <a:pPr>
                        <a:lnSpc>
                          <a:spcPct val="107000"/>
                        </a:lnSpc>
                        <a:spcAft>
                          <a:spcPts val="800"/>
                        </a:spcAft>
                      </a:pPr>
                      <a:r>
                        <a:rPr lang="en-GB" sz="1000" dirty="0">
                          <a:effectLst/>
                        </a:rPr>
                        <a:t>System firmware must adhere to the recommendations for hardening SMM code described in the </a:t>
                      </a:r>
                      <a:r>
                        <a:rPr lang="en-GB" sz="1000" u="sng" dirty="0">
                          <a:effectLst/>
                          <a:hlinkClick r:id="rId3"/>
                        </a:rPr>
                        <a:t>Windows SMM Security Mitigations Table (WMST) specification</a:t>
                      </a:r>
                      <a:r>
                        <a:rPr lang="en-GB" sz="1000" dirty="0">
                          <a:effectLst/>
                        </a:rPr>
                        <a:t>. The WSMT specification contains details of an ACPI table that was created for use with Windows operating systems that support Windows virtualization-based security (VBS) features. Firmware must implement the protections described in the WSMT specification, and set the corresponding protection flags as described in the specification to report compliance with these requirements to the operating system.</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extLst>
                  <a:ext uri="{0D108BD9-81ED-4DB2-BD59-A6C34878D82A}">
                    <a16:rowId xmlns:a16="http://schemas.microsoft.com/office/drawing/2014/main" val="4257666144"/>
                  </a:ext>
                </a:extLst>
              </a:tr>
              <a:tr h="2227510">
                <a:tc>
                  <a:txBody>
                    <a:bodyPr/>
                    <a:lstStyle/>
                    <a:p>
                      <a:pPr>
                        <a:lnSpc>
                          <a:spcPct val="107000"/>
                        </a:lnSpc>
                        <a:spcAft>
                          <a:spcPts val="800"/>
                        </a:spcAft>
                      </a:pPr>
                      <a:r>
                        <a:rPr lang="en-GB" sz="1000" dirty="0">
                          <a:effectLst/>
                        </a:rPr>
                        <a:t>Unified Extensible Firmware Interface (UEFI) Memory Reporting</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tc>
                  <a:txBody>
                    <a:bodyPr/>
                    <a:lstStyle/>
                    <a:p>
                      <a:pPr>
                        <a:lnSpc>
                          <a:spcPct val="107000"/>
                        </a:lnSpc>
                        <a:spcAft>
                          <a:spcPts val="800"/>
                        </a:spcAft>
                      </a:pPr>
                      <a:r>
                        <a:rPr lang="en-GB" sz="1000" dirty="0">
                          <a:effectLst/>
                        </a:rPr>
                        <a:t>UEFI firmware must adhere to the following memory map reporting format and memory allocation guidelines in order for firmware to ensure compatibility with VBS. </a:t>
                      </a:r>
                      <a:br>
                        <a:rPr lang="en-GB" sz="1000" dirty="0">
                          <a:effectLst/>
                        </a:rPr>
                      </a:br>
                      <a:r>
                        <a:rPr lang="en-GB" sz="1000" dirty="0">
                          <a:effectLst/>
                        </a:rPr>
                        <a:t/>
                      </a:r>
                      <a:br>
                        <a:rPr lang="en-GB" sz="1000" dirty="0">
                          <a:effectLst/>
                        </a:rPr>
                      </a:br>
                      <a:r>
                        <a:rPr lang="en-GB" sz="1000" dirty="0">
                          <a:effectLst/>
                        </a:rPr>
                        <a:t>UEFI v2.6 Memory Attributes Table (MAT) - To ensure compatibility with VBS, firmware must cleanly separate EFI runtime memory ranges for code and data, and report this to the operating system. Proper segregation and reporting of EFI runtime memory ranges allows VBS to apply the necessary page protections to EFI runtime services code pages within the VBS secure region. Conveying this information to the OS is accomplished using the EFI_MEMORY_ATTRIBUTES_TABLE. To implement the UEFI MAT, follow these guidelines:</a:t>
                      </a:r>
                    </a:p>
                    <a:p>
                      <a:pPr marL="342900" lvl="0" indent="-342900">
                        <a:lnSpc>
                          <a:spcPct val="107000"/>
                        </a:lnSpc>
                        <a:spcAft>
                          <a:spcPts val="0"/>
                        </a:spcAft>
                        <a:buFont typeface="Arial" panose="020B0604020202020204" pitchFamily="34" charset="0"/>
                        <a:buChar char="•"/>
                        <a:tabLst>
                          <a:tab pos="457200" algn="l"/>
                        </a:tabLst>
                      </a:pPr>
                      <a:r>
                        <a:rPr lang="en-GB" sz="1000" dirty="0">
                          <a:effectLst/>
                        </a:rPr>
                        <a:t>The entire EFI runtime must be described by this table.</a:t>
                      </a:r>
                    </a:p>
                    <a:p>
                      <a:pPr marL="342900" lvl="0" indent="-342900">
                        <a:lnSpc>
                          <a:spcPct val="107000"/>
                        </a:lnSpc>
                        <a:spcAft>
                          <a:spcPts val="0"/>
                        </a:spcAft>
                        <a:buFont typeface="Arial" panose="020B0604020202020204" pitchFamily="34" charset="0"/>
                        <a:buChar char="•"/>
                        <a:tabLst>
                          <a:tab pos="457200" algn="l"/>
                        </a:tabLst>
                      </a:pPr>
                      <a:r>
                        <a:rPr lang="en-GB" sz="1000" dirty="0">
                          <a:effectLst/>
                        </a:rPr>
                        <a:t>All appropriate attributes for </a:t>
                      </a:r>
                      <a:r>
                        <a:rPr lang="en-GB" sz="1000" dirty="0" err="1">
                          <a:effectLst/>
                        </a:rPr>
                        <a:t>EfiRuntimeServicesData</a:t>
                      </a:r>
                      <a:r>
                        <a:rPr lang="en-GB" sz="1000" dirty="0">
                          <a:effectLst/>
                        </a:rPr>
                        <a:t> and </a:t>
                      </a:r>
                      <a:r>
                        <a:rPr lang="en-GB" sz="1000" dirty="0" err="1">
                          <a:effectLst/>
                        </a:rPr>
                        <a:t>EfiRuntimeServicesCode</a:t>
                      </a:r>
                      <a:r>
                        <a:rPr lang="en-GB" sz="1000" dirty="0">
                          <a:effectLst/>
                        </a:rPr>
                        <a:t> pages must be marked.</a:t>
                      </a:r>
                    </a:p>
                    <a:p>
                      <a:pPr marL="342900" lvl="0" indent="-342900">
                        <a:lnSpc>
                          <a:spcPct val="107000"/>
                        </a:lnSpc>
                        <a:spcAft>
                          <a:spcPts val="0"/>
                        </a:spcAft>
                        <a:buFont typeface="Arial" panose="020B0604020202020204" pitchFamily="34" charset="0"/>
                        <a:buChar char="•"/>
                        <a:tabLst>
                          <a:tab pos="457200" algn="l"/>
                        </a:tabLst>
                      </a:pPr>
                      <a:r>
                        <a:rPr lang="en-GB" sz="1000" dirty="0">
                          <a:effectLst/>
                        </a:rPr>
                        <a:t>These ranges must be aligned on page boundaries (4KB), and can not overlap.</a:t>
                      </a:r>
                    </a:p>
                    <a:p>
                      <a:pPr>
                        <a:lnSpc>
                          <a:spcPct val="107000"/>
                        </a:lnSpc>
                        <a:spcAft>
                          <a:spcPts val="800"/>
                        </a:spcAft>
                      </a:pPr>
                      <a:r>
                        <a:rPr lang="en-GB" sz="1000" dirty="0">
                          <a:effectLst/>
                        </a:rPr>
                        <a:t>EFI Page Protections -All entries must include attributes EFI_MEMORY_RO, EFI_MEMORY_XP, or both. All UEFI memory that is marked executable must be read only. Memory marked writable must not be executable. Entries may not be left with neither of the attributes set, indicating memory that is both executable and writable.</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extLst>
                  <a:ext uri="{0D108BD9-81ED-4DB2-BD59-A6C34878D82A}">
                    <a16:rowId xmlns:a16="http://schemas.microsoft.com/office/drawing/2014/main" val="3271165471"/>
                  </a:ext>
                </a:extLst>
              </a:tr>
              <a:tr h="354457">
                <a:tc>
                  <a:txBody>
                    <a:bodyPr/>
                    <a:lstStyle/>
                    <a:p>
                      <a:pPr>
                        <a:lnSpc>
                          <a:spcPct val="107000"/>
                        </a:lnSpc>
                        <a:spcAft>
                          <a:spcPts val="800"/>
                        </a:spcAft>
                      </a:pPr>
                      <a:r>
                        <a:rPr lang="en-GB" sz="1000">
                          <a:effectLst/>
                        </a:rPr>
                        <a:t>Secure Memory Overwrite Request (MOR) revision 2</a:t>
                      </a:r>
                      <a:endParaRPr lang="en-GB" sz="100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tc>
                  <a:txBody>
                    <a:bodyPr/>
                    <a:lstStyle/>
                    <a:p>
                      <a:pPr>
                        <a:lnSpc>
                          <a:spcPct val="107000"/>
                        </a:lnSpc>
                        <a:spcAft>
                          <a:spcPts val="800"/>
                        </a:spcAft>
                      </a:pPr>
                      <a:r>
                        <a:rPr lang="en-GB" sz="1000" dirty="0">
                          <a:effectLst/>
                        </a:rPr>
                        <a:t>Secure MOR v2 is enhanced to protect the MOR lock setting using a UEFI secure variable. This helps guard against advanced memory attacks. For details, see </a:t>
                      </a:r>
                      <a:r>
                        <a:rPr lang="en-GB" sz="1000" u="sng" dirty="0">
                          <a:effectLst/>
                          <a:hlinkClick r:id="rId4"/>
                        </a:rPr>
                        <a:t>Secure MOR implementation</a:t>
                      </a:r>
                      <a:r>
                        <a:rPr lang="en-GB" sz="1000" dirty="0">
                          <a:effectLst/>
                        </a:rPr>
                        <a:t>.</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extLst>
                  <a:ext uri="{0D108BD9-81ED-4DB2-BD59-A6C34878D82A}">
                    <a16:rowId xmlns:a16="http://schemas.microsoft.com/office/drawing/2014/main" val="3274663030"/>
                  </a:ext>
                </a:extLst>
              </a:tr>
              <a:tr h="1272964">
                <a:tc>
                  <a:txBody>
                    <a:bodyPr/>
                    <a:lstStyle/>
                    <a:p>
                      <a:pPr>
                        <a:lnSpc>
                          <a:spcPct val="107000"/>
                        </a:lnSpc>
                        <a:spcAft>
                          <a:spcPts val="800"/>
                        </a:spcAft>
                      </a:pPr>
                      <a:r>
                        <a:rPr lang="en-GB" sz="1000" dirty="0">
                          <a:effectLst/>
                        </a:rPr>
                        <a:t>Hypervisor Code Integrity (HVCI)-compatible drivers</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tc>
                <a:tc>
                  <a:txBody>
                    <a:bodyPr/>
                    <a:lstStyle/>
                    <a:p>
                      <a:pPr>
                        <a:lnSpc>
                          <a:spcPct val="107000"/>
                        </a:lnSpc>
                        <a:spcAft>
                          <a:spcPts val="800"/>
                        </a:spcAft>
                      </a:pPr>
                      <a:r>
                        <a:rPr lang="en-GB" sz="1000" dirty="0">
                          <a:effectLst/>
                        </a:rPr>
                        <a:t>Ensure all system drivers have been tested and verified to be compatible with HVCI. The </a:t>
                      </a:r>
                      <a:r>
                        <a:rPr lang="en-GB" sz="1000" u="sng" dirty="0">
                          <a:effectLst/>
                          <a:hlinkClick r:id="rId5"/>
                        </a:rPr>
                        <a:t>Windows Driver Kit</a:t>
                      </a:r>
                      <a:r>
                        <a:rPr lang="en-GB" sz="1000" dirty="0">
                          <a:effectLst/>
                        </a:rPr>
                        <a:t> and </a:t>
                      </a:r>
                      <a:r>
                        <a:rPr lang="en-GB" sz="1000" u="sng" dirty="0">
                          <a:effectLst/>
                          <a:hlinkClick r:id="rId6"/>
                        </a:rPr>
                        <a:t>Driver Verifier</a:t>
                      </a:r>
                      <a:r>
                        <a:rPr lang="en-GB" sz="1000" u="sng" dirty="0">
                          <a:effectLst/>
                        </a:rPr>
                        <a:t> </a:t>
                      </a:r>
                      <a:r>
                        <a:rPr lang="en-GB" sz="1000" dirty="0">
                          <a:effectLst/>
                        </a:rPr>
                        <a:t>contain tests for driver HVCI compatibility. There are four steps to verify driver compatibility:</a:t>
                      </a:r>
                    </a:p>
                    <a:p>
                      <a:pPr marL="342900" lvl="0" indent="-342900">
                        <a:lnSpc>
                          <a:spcPct val="107000"/>
                        </a:lnSpc>
                        <a:spcAft>
                          <a:spcPts val="0"/>
                        </a:spcAft>
                        <a:buFont typeface="+mj-lt"/>
                        <a:buAutoNum type="arabicPeriod"/>
                        <a:tabLst>
                          <a:tab pos="457200" algn="l"/>
                        </a:tabLst>
                      </a:pPr>
                      <a:r>
                        <a:rPr lang="en-GB" sz="1000" dirty="0">
                          <a:effectLst/>
                        </a:rPr>
                        <a:t>Use Driver Verifier with the new Code Integrity compatibility checks enabled.</a:t>
                      </a:r>
                    </a:p>
                    <a:p>
                      <a:pPr marL="342900" lvl="0" indent="-342900">
                        <a:lnSpc>
                          <a:spcPct val="107000"/>
                        </a:lnSpc>
                        <a:spcAft>
                          <a:spcPts val="0"/>
                        </a:spcAft>
                        <a:buFont typeface="+mj-lt"/>
                        <a:buAutoNum type="arabicPeriod"/>
                        <a:tabLst>
                          <a:tab pos="457200" algn="l"/>
                        </a:tabLst>
                      </a:pPr>
                      <a:r>
                        <a:rPr lang="en-GB" sz="1000" dirty="0">
                          <a:effectLst/>
                        </a:rPr>
                        <a:t>Run the </a:t>
                      </a:r>
                      <a:r>
                        <a:rPr lang="en-GB" sz="1000" u="sng" dirty="0">
                          <a:effectLst/>
                          <a:hlinkClick r:id="rId7"/>
                        </a:rPr>
                        <a:t>Hypervisor Code Integrity Readiness Test</a:t>
                      </a:r>
                      <a:r>
                        <a:rPr lang="en-GB" sz="1000" dirty="0">
                          <a:effectLst/>
                        </a:rPr>
                        <a:t> in the Windows HLK.</a:t>
                      </a:r>
                    </a:p>
                    <a:p>
                      <a:pPr marL="342900" lvl="0" indent="-342900">
                        <a:lnSpc>
                          <a:spcPct val="107000"/>
                        </a:lnSpc>
                        <a:spcAft>
                          <a:spcPts val="0"/>
                        </a:spcAft>
                        <a:buFont typeface="+mj-lt"/>
                        <a:buAutoNum type="arabicPeriod"/>
                        <a:tabLst>
                          <a:tab pos="457200" algn="l"/>
                        </a:tabLst>
                      </a:pPr>
                      <a:r>
                        <a:rPr lang="en-GB" sz="1000" dirty="0">
                          <a:effectLst/>
                        </a:rPr>
                        <a:t>Test the driver on a system with VBS and HVCI enabled. This step is imperative to validate the driver's behaviour with HVCI, as static code analysis tools simply aren't capable of detecting all HVCI violations possible at runtime.</a:t>
                      </a:r>
                    </a:p>
                    <a:p>
                      <a:pPr marL="342900" lvl="0" indent="-342900">
                        <a:lnSpc>
                          <a:spcPct val="107000"/>
                        </a:lnSpc>
                        <a:spcAft>
                          <a:spcPts val="0"/>
                        </a:spcAft>
                        <a:buFont typeface="+mj-lt"/>
                        <a:buAutoNum type="arabicPeriod"/>
                        <a:tabLst>
                          <a:tab pos="457200" algn="l"/>
                        </a:tabLst>
                      </a:pPr>
                      <a:r>
                        <a:rPr lang="en-GB" sz="1000" dirty="0">
                          <a:effectLst/>
                        </a:rPr>
                        <a:t>Use the </a:t>
                      </a:r>
                      <a:r>
                        <a:rPr lang="en-GB" sz="1000" u="sng" dirty="0">
                          <a:effectLst/>
                          <a:hlinkClick r:id="rId8"/>
                        </a:rPr>
                        <a:t>Device Guard and Credential Guard hardware readiness tool</a:t>
                      </a:r>
                      <a:r>
                        <a:rPr lang="en-GB" sz="1000" dirty="0">
                          <a:effectLst/>
                        </a:rPr>
                        <a:t>.</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22582" marR="22582" marT="16936" marB="16936" anchor="ctr"/>
                </a:tc>
                <a:extLst>
                  <a:ext uri="{0D108BD9-81ED-4DB2-BD59-A6C34878D82A}">
                    <a16:rowId xmlns:a16="http://schemas.microsoft.com/office/drawing/2014/main" val="1597560890"/>
                  </a:ext>
                </a:extLst>
              </a:tr>
            </a:tbl>
          </a:graphicData>
        </a:graphic>
      </p:graphicFrame>
      <p:sp>
        <p:nvSpPr>
          <p:cNvPr id="5" name="Rectangle 1"/>
          <p:cNvSpPr>
            <a:spLocks noChangeArrowheads="1"/>
          </p:cNvSpPr>
          <p:nvPr/>
        </p:nvSpPr>
        <p:spPr bwMode="auto">
          <a:xfrm>
            <a:off x="1684338" y="2160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6" name="Title 1"/>
          <p:cNvSpPr>
            <a:spLocks noGrp="1"/>
          </p:cNvSpPr>
          <p:nvPr>
            <p:ph type="title"/>
          </p:nvPr>
        </p:nvSpPr>
        <p:spPr>
          <a:xfrm>
            <a:off x="0" y="-95250"/>
            <a:ext cx="3532716" cy="323850"/>
          </a:xfrm>
        </p:spPr>
        <p:txBody>
          <a:bodyPr>
            <a:normAutofit fontScale="90000"/>
          </a:bodyPr>
          <a:lstStyle/>
          <a:p>
            <a:r>
              <a:rPr lang="en-GB" dirty="0" smtClean="0">
                <a:solidFill>
                  <a:schemeClr val="tx1">
                    <a:lumMod val="65000"/>
                    <a:lumOff val="35000"/>
                  </a:schemeClr>
                </a:solidFill>
              </a:rPr>
              <a:t>VBS Requirements</a:t>
            </a:r>
            <a:endParaRPr lang="en-GB" dirty="0">
              <a:solidFill>
                <a:schemeClr val="tx1">
                  <a:lumMod val="65000"/>
                  <a:lumOff val="35000"/>
                </a:schemeClr>
              </a:solidFill>
            </a:endParaRPr>
          </a:p>
        </p:txBody>
      </p:sp>
    </p:spTree>
    <p:extLst>
      <p:ext uri="{BB962C8B-B14F-4D97-AF65-F5344CB8AC3E}">
        <p14:creationId xmlns:p14="http://schemas.microsoft.com/office/powerpoint/2010/main" val="26626920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702039"/>
          </a:xfrm>
        </p:spPr>
        <p:txBody>
          <a:bodyPr>
            <a:normAutofit/>
          </a:bodyPr>
          <a:lstStyle/>
          <a:p>
            <a:r>
              <a:rPr lang="en-GB" sz="1800" dirty="0" smtClean="0">
                <a:solidFill>
                  <a:schemeClr val="tx1">
                    <a:lumMod val="65000"/>
                    <a:lumOff val="35000"/>
                  </a:schemeClr>
                </a:solidFill>
              </a:rPr>
              <a:t>Standard Remote Desktop vs Remote Credential Guard/Restricted Admin Mode</a:t>
            </a:r>
            <a:endParaRPr lang="en-GB" sz="1800" dirty="0">
              <a:solidFill>
                <a:schemeClr val="tx1">
                  <a:lumMod val="65000"/>
                  <a:lumOff val="3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30115862"/>
              </p:ext>
            </p:extLst>
          </p:nvPr>
        </p:nvGraphicFramePr>
        <p:xfrm>
          <a:off x="78656" y="351017"/>
          <a:ext cx="11905980" cy="6423486"/>
        </p:xfrm>
        <a:graphic>
          <a:graphicData uri="http://schemas.openxmlformats.org/drawingml/2006/table">
            <a:tbl>
              <a:tblPr firstRow="1" firstCol="1" bandRow="1">
                <a:tableStyleId>{21E4AEA4-8DFA-4A89-87EB-49C32662AFE0}</a:tableStyleId>
              </a:tblPr>
              <a:tblGrid>
                <a:gridCol w="2556236">
                  <a:extLst>
                    <a:ext uri="{9D8B030D-6E8A-4147-A177-3AD203B41FA5}">
                      <a16:colId xmlns:a16="http://schemas.microsoft.com/office/drawing/2014/main" val="1584770895"/>
                    </a:ext>
                  </a:extLst>
                </a:gridCol>
                <a:gridCol w="3396754">
                  <a:extLst>
                    <a:ext uri="{9D8B030D-6E8A-4147-A177-3AD203B41FA5}">
                      <a16:colId xmlns:a16="http://schemas.microsoft.com/office/drawing/2014/main" val="306850553"/>
                    </a:ext>
                  </a:extLst>
                </a:gridCol>
                <a:gridCol w="2976495">
                  <a:extLst>
                    <a:ext uri="{9D8B030D-6E8A-4147-A177-3AD203B41FA5}">
                      <a16:colId xmlns:a16="http://schemas.microsoft.com/office/drawing/2014/main" val="578528981"/>
                    </a:ext>
                  </a:extLst>
                </a:gridCol>
                <a:gridCol w="2976495">
                  <a:extLst>
                    <a:ext uri="{9D8B030D-6E8A-4147-A177-3AD203B41FA5}">
                      <a16:colId xmlns:a16="http://schemas.microsoft.com/office/drawing/2014/main" val="2597835994"/>
                    </a:ext>
                  </a:extLst>
                </a:gridCol>
              </a:tblGrid>
              <a:tr h="332235">
                <a:tc>
                  <a:txBody>
                    <a:bodyPr/>
                    <a:lstStyle/>
                    <a:p>
                      <a:pPr>
                        <a:lnSpc>
                          <a:spcPct val="107000"/>
                        </a:lnSpc>
                        <a:spcAft>
                          <a:spcPts val="0"/>
                        </a:spcAft>
                      </a:pPr>
                      <a:r>
                        <a:rPr lang="en-GB" sz="1050" dirty="0">
                          <a:effectLst/>
                        </a:rPr>
                        <a:t>Feature</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nchor="b"/>
                </a:tc>
                <a:tc>
                  <a:txBody>
                    <a:bodyPr/>
                    <a:lstStyle/>
                    <a:p>
                      <a:pPr>
                        <a:lnSpc>
                          <a:spcPct val="107000"/>
                        </a:lnSpc>
                        <a:spcAft>
                          <a:spcPts val="0"/>
                        </a:spcAft>
                      </a:pPr>
                      <a:r>
                        <a:rPr lang="en-GB" sz="1050" dirty="0">
                          <a:effectLst/>
                        </a:rPr>
                        <a:t>Remote Desktop</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nchor="b"/>
                </a:tc>
                <a:tc>
                  <a:txBody>
                    <a:bodyPr/>
                    <a:lstStyle/>
                    <a:p>
                      <a:pPr>
                        <a:lnSpc>
                          <a:spcPct val="107000"/>
                        </a:lnSpc>
                        <a:spcAft>
                          <a:spcPts val="0"/>
                        </a:spcAft>
                      </a:pPr>
                      <a:r>
                        <a:rPr lang="en-GB" sz="1050">
                          <a:effectLst/>
                        </a:rPr>
                        <a:t>Windows Defender Remote Credential Guard</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nchor="b"/>
                </a:tc>
                <a:tc>
                  <a:txBody>
                    <a:bodyPr/>
                    <a:lstStyle/>
                    <a:p>
                      <a:pPr>
                        <a:lnSpc>
                          <a:spcPct val="107000"/>
                        </a:lnSpc>
                        <a:spcAft>
                          <a:spcPts val="0"/>
                        </a:spcAft>
                      </a:pPr>
                      <a:r>
                        <a:rPr lang="en-GB" sz="1050">
                          <a:effectLst/>
                        </a:rPr>
                        <a:t>Restricted Admin mode</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nchor="b"/>
                </a:tc>
                <a:extLst>
                  <a:ext uri="{0D108BD9-81ED-4DB2-BD59-A6C34878D82A}">
                    <a16:rowId xmlns:a16="http://schemas.microsoft.com/office/drawing/2014/main" val="745192955"/>
                  </a:ext>
                </a:extLst>
              </a:tr>
              <a:tr h="763238">
                <a:tc>
                  <a:txBody>
                    <a:bodyPr/>
                    <a:lstStyle/>
                    <a:p>
                      <a:pPr>
                        <a:lnSpc>
                          <a:spcPct val="107000"/>
                        </a:lnSpc>
                        <a:spcAft>
                          <a:spcPts val="0"/>
                        </a:spcAft>
                      </a:pPr>
                      <a:r>
                        <a:rPr lang="en-GB" sz="1050">
                          <a:effectLst/>
                        </a:rPr>
                        <a:t>Protection benefits</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Credentials on the server are not protected from Pass-the-Hash attacks.</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User credentials remain on the client. An attacker can act on behalf of the user only when the session is ongoing</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User logs on to the server as local administrator, so an attacker cannot act on behalf of the “domain user”. Any attack is local to the server</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extLst>
                  <a:ext uri="{0D108BD9-81ED-4DB2-BD59-A6C34878D82A}">
                    <a16:rowId xmlns:a16="http://schemas.microsoft.com/office/drawing/2014/main" val="3514255643"/>
                  </a:ext>
                </a:extLst>
              </a:tr>
              <a:tr h="1538877">
                <a:tc>
                  <a:txBody>
                    <a:bodyPr/>
                    <a:lstStyle/>
                    <a:p>
                      <a:pPr>
                        <a:lnSpc>
                          <a:spcPct val="107000"/>
                        </a:lnSpc>
                        <a:spcAft>
                          <a:spcPts val="0"/>
                        </a:spcAft>
                      </a:pPr>
                      <a:r>
                        <a:rPr lang="en-GB" sz="1050">
                          <a:effectLst/>
                        </a:rPr>
                        <a:t>Version support</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dirty="0">
                          <a:effectLst/>
                        </a:rPr>
                        <a:t>The remote computer can run any Windows operating system</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dirty="0">
                          <a:effectLst/>
                        </a:rPr>
                        <a:t>Both the client and the remote computer must be running at least Windows 10, version 1607, or Windows Server 2016.</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The remote computer must be running at least patched Windows 7 or patched Windows Server 2008 R2. </a:t>
                      </a:r>
                      <a:br>
                        <a:rPr lang="en-GB" sz="1050">
                          <a:effectLst/>
                        </a:rPr>
                      </a:br>
                      <a:r>
                        <a:rPr lang="en-GB" sz="1050">
                          <a:effectLst/>
                        </a:rPr>
                        <a:t/>
                      </a:r>
                      <a:br>
                        <a:rPr lang="en-GB" sz="1050">
                          <a:effectLst/>
                        </a:rPr>
                      </a:br>
                      <a:r>
                        <a:rPr lang="en-GB" sz="1050">
                          <a:effectLst/>
                        </a:rPr>
                        <a:t>For more information about patches (software updates) related to Restricted Admin mode, see </a:t>
                      </a:r>
                      <a:r>
                        <a:rPr lang="en-GB" sz="1050" u="sng">
                          <a:effectLst/>
                          <a:hlinkClick r:id="rId2"/>
                        </a:rPr>
                        <a:t>Microsoft Security Advisory 2871997</a:t>
                      </a:r>
                      <a:r>
                        <a:rPr lang="en-GB" sz="1050">
                          <a:effectLst/>
                        </a:rPr>
                        <a:t>.</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extLst>
                  <a:ext uri="{0D108BD9-81ED-4DB2-BD59-A6C34878D82A}">
                    <a16:rowId xmlns:a16="http://schemas.microsoft.com/office/drawing/2014/main" val="3076237223"/>
                  </a:ext>
                </a:extLst>
              </a:tr>
              <a:tr h="789756">
                <a:tc>
                  <a:txBody>
                    <a:bodyPr/>
                    <a:lstStyle/>
                    <a:p>
                      <a:pPr>
                        <a:lnSpc>
                          <a:spcPct val="107000"/>
                        </a:lnSpc>
                        <a:spcAft>
                          <a:spcPts val="0"/>
                        </a:spcAft>
                      </a:pPr>
                      <a:r>
                        <a:rPr lang="en-GB" sz="1050">
                          <a:effectLst/>
                        </a:rPr>
                        <a:t>Helps prevent                  </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     N/A         </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050">
                          <a:effectLst/>
                        </a:rPr>
                        <a:t>Pass-the-Hash</a:t>
                      </a:r>
                    </a:p>
                    <a:p>
                      <a:pPr marL="342900" lvl="0" indent="-342900">
                        <a:lnSpc>
                          <a:spcPct val="107000"/>
                        </a:lnSpc>
                        <a:spcAft>
                          <a:spcPts val="800"/>
                        </a:spcAft>
                        <a:buSzPts val="1000"/>
                        <a:buFont typeface="Symbol" panose="05050102010706020507" pitchFamily="18" charset="2"/>
                        <a:buChar char=""/>
                        <a:tabLst>
                          <a:tab pos="457200" algn="l"/>
                        </a:tabLst>
                      </a:pPr>
                      <a:r>
                        <a:rPr lang="en-GB" sz="1050">
                          <a:effectLst/>
                        </a:rPr>
                        <a:t>Use of a credential after disconnection</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050">
                          <a:effectLst/>
                        </a:rPr>
                        <a:t>Pass-the-Hash</a:t>
                      </a:r>
                    </a:p>
                    <a:p>
                      <a:pPr marL="342900" lvl="0" indent="-342900">
                        <a:lnSpc>
                          <a:spcPct val="107000"/>
                        </a:lnSpc>
                        <a:spcAft>
                          <a:spcPts val="800"/>
                        </a:spcAft>
                        <a:buSzPts val="1000"/>
                        <a:buFont typeface="Symbol" panose="05050102010706020507" pitchFamily="18" charset="2"/>
                        <a:buChar char=""/>
                        <a:tabLst>
                          <a:tab pos="457200" algn="l"/>
                        </a:tabLst>
                      </a:pPr>
                      <a:r>
                        <a:rPr lang="en-GB" sz="1050">
                          <a:effectLst/>
                        </a:rPr>
                        <a:t>Use of domain identity during connection</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extLst>
                  <a:ext uri="{0D108BD9-81ED-4DB2-BD59-A6C34878D82A}">
                    <a16:rowId xmlns:a16="http://schemas.microsoft.com/office/drawing/2014/main" val="1680555306"/>
                  </a:ext>
                </a:extLst>
              </a:tr>
              <a:tr h="1031776">
                <a:tc>
                  <a:txBody>
                    <a:bodyPr/>
                    <a:lstStyle/>
                    <a:p>
                      <a:pPr>
                        <a:lnSpc>
                          <a:spcPct val="107000"/>
                        </a:lnSpc>
                        <a:spcAft>
                          <a:spcPts val="0"/>
                        </a:spcAft>
                      </a:pPr>
                      <a:r>
                        <a:rPr lang="en-GB" sz="1050">
                          <a:effectLst/>
                        </a:rPr>
                        <a:t>Credentials supported from the remote desktop client device</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050" dirty="0">
                          <a:effectLst/>
                        </a:rPr>
                        <a:t>Signed on credentials</a:t>
                      </a:r>
                    </a:p>
                    <a:p>
                      <a:pPr marL="342900" lvl="0" indent="-342900">
                        <a:lnSpc>
                          <a:spcPct val="107000"/>
                        </a:lnSpc>
                        <a:spcAft>
                          <a:spcPts val="800"/>
                        </a:spcAft>
                        <a:buSzPts val="1000"/>
                        <a:buFont typeface="Symbol" panose="05050102010706020507" pitchFamily="18" charset="2"/>
                        <a:buChar char=""/>
                        <a:tabLst>
                          <a:tab pos="457200" algn="l"/>
                        </a:tabLst>
                      </a:pPr>
                      <a:r>
                        <a:rPr lang="en-GB" sz="1050" dirty="0">
                          <a:effectLst/>
                        </a:rPr>
                        <a:t>Supplied credentials</a:t>
                      </a:r>
                    </a:p>
                    <a:p>
                      <a:pPr marL="342900" lvl="0" indent="-342900">
                        <a:lnSpc>
                          <a:spcPct val="107000"/>
                        </a:lnSpc>
                        <a:spcAft>
                          <a:spcPts val="800"/>
                        </a:spcAft>
                        <a:buSzPts val="1000"/>
                        <a:buFont typeface="Symbol" panose="05050102010706020507" pitchFamily="18" charset="2"/>
                        <a:buChar char=""/>
                        <a:tabLst>
                          <a:tab pos="457200" algn="l"/>
                        </a:tabLst>
                      </a:pPr>
                      <a:r>
                        <a:rPr lang="en-GB" sz="1050" dirty="0">
                          <a:effectLst/>
                        </a:rPr>
                        <a:t>Saved credentials</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050" dirty="0">
                          <a:effectLst/>
                        </a:rPr>
                        <a:t>Signed on credentials only</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050">
                          <a:effectLst/>
                        </a:rPr>
                        <a:t>Signed on credentials</a:t>
                      </a:r>
                    </a:p>
                    <a:p>
                      <a:pPr marL="342900" lvl="0" indent="-342900">
                        <a:lnSpc>
                          <a:spcPct val="107000"/>
                        </a:lnSpc>
                        <a:spcAft>
                          <a:spcPts val="800"/>
                        </a:spcAft>
                        <a:buSzPts val="1000"/>
                        <a:buFont typeface="Symbol" panose="05050102010706020507" pitchFamily="18" charset="2"/>
                        <a:buChar char=""/>
                        <a:tabLst>
                          <a:tab pos="457200" algn="l"/>
                        </a:tabLst>
                      </a:pPr>
                      <a:r>
                        <a:rPr lang="en-GB" sz="1050">
                          <a:effectLst/>
                        </a:rPr>
                        <a:t>Supplied credentials</a:t>
                      </a:r>
                    </a:p>
                    <a:p>
                      <a:pPr marL="342900" lvl="0" indent="-342900">
                        <a:lnSpc>
                          <a:spcPct val="107000"/>
                        </a:lnSpc>
                        <a:spcAft>
                          <a:spcPts val="800"/>
                        </a:spcAft>
                        <a:buSzPts val="1000"/>
                        <a:buFont typeface="Symbol" panose="05050102010706020507" pitchFamily="18" charset="2"/>
                        <a:buChar char=""/>
                        <a:tabLst>
                          <a:tab pos="457200" algn="l"/>
                        </a:tabLst>
                      </a:pPr>
                      <a:r>
                        <a:rPr lang="en-GB" sz="1050">
                          <a:effectLst/>
                        </a:rPr>
                        <a:t>Saved credentials</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extLst>
                  <a:ext uri="{0D108BD9-81ED-4DB2-BD59-A6C34878D82A}">
                    <a16:rowId xmlns:a16="http://schemas.microsoft.com/office/drawing/2014/main" val="173674933"/>
                  </a:ext>
                </a:extLst>
              </a:tr>
              <a:tr h="547736">
                <a:tc>
                  <a:txBody>
                    <a:bodyPr/>
                    <a:lstStyle/>
                    <a:p>
                      <a:pPr>
                        <a:lnSpc>
                          <a:spcPct val="107000"/>
                        </a:lnSpc>
                        <a:spcAft>
                          <a:spcPts val="0"/>
                        </a:spcAft>
                      </a:pPr>
                      <a:r>
                        <a:rPr lang="en-GB" sz="1050">
                          <a:effectLst/>
                        </a:rPr>
                        <a:t>Access</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Users allowed, that is, members of Remote Desktop Users group of remote host.</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Users allowed, that is, members of Remote Desktop Users of remote host.</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Administrators only, that is, only members of Administrators group of remote host.</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extLst>
                  <a:ext uri="{0D108BD9-81ED-4DB2-BD59-A6C34878D82A}">
                    <a16:rowId xmlns:a16="http://schemas.microsoft.com/office/drawing/2014/main" val="1091616351"/>
                  </a:ext>
                </a:extLst>
              </a:tr>
              <a:tr h="547736">
                <a:tc>
                  <a:txBody>
                    <a:bodyPr/>
                    <a:lstStyle/>
                    <a:p>
                      <a:pPr>
                        <a:lnSpc>
                          <a:spcPct val="107000"/>
                        </a:lnSpc>
                        <a:spcAft>
                          <a:spcPts val="0"/>
                        </a:spcAft>
                      </a:pPr>
                      <a:r>
                        <a:rPr lang="en-GB" sz="1050">
                          <a:effectLst/>
                        </a:rPr>
                        <a:t>Network identity</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Remote Desktop session connects to other resources as signed-in user.</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Remote Desktop session connects to other resources as signed-in user.</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Remote Desktop session connects to other resources as remote host’s identity.</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extLst>
                  <a:ext uri="{0D108BD9-81ED-4DB2-BD59-A6C34878D82A}">
                    <a16:rowId xmlns:a16="http://schemas.microsoft.com/office/drawing/2014/main" val="478267376"/>
                  </a:ext>
                </a:extLst>
              </a:tr>
              <a:tr h="547736">
                <a:tc>
                  <a:txBody>
                    <a:bodyPr/>
                    <a:lstStyle/>
                    <a:p>
                      <a:pPr>
                        <a:lnSpc>
                          <a:spcPct val="107000"/>
                        </a:lnSpc>
                        <a:spcAft>
                          <a:spcPts val="0"/>
                        </a:spcAft>
                      </a:pPr>
                      <a:r>
                        <a:rPr lang="en-GB" sz="1050">
                          <a:effectLst/>
                        </a:rPr>
                        <a:t>Multi-hop</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From the remote desktop, you can connect through Remote Desktop to another computer</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From the remote desktop, you can connect through Remote Desktop to another computer.</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a:effectLst/>
                        </a:rPr>
                        <a:t>Not allowed for user as the session is running as a local host account</a:t>
                      </a:r>
                      <a:endParaRPr lang="en-GB" sz="105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extLst>
                  <a:ext uri="{0D108BD9-81ED-4DB2-BD59-A6C34878D82A}">
                    <a16:rowId xmlns:a16="http://schemas.microsoft.com/office/drawing/2014/main" val="483424755"/>
                  </a:ext>
                </a:extLst>
              </a:tr>
              <a:tr h="310456">
                <a:tc>
                  <a:txBody>
                    <a:bodyPr/>
                    <a:lstStyle/>
                    <a:p>
                      <a:pPr>
                        <a:lnSpc>
                          <a:spcPct val="107000"/>
                        </a:lnSpc>
                        <a:spcAft>
                          <a:spcPts val="0"/>
                        </a:spcAft>
                      </a:pPr>
                      <a:r>
                        <a:rPr lang="en-GB" sz="1050" dirty="0">
                          <a:effectLst/>
                        </a:rPr>
                        <a:t>Supported authentication</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dirty="0">
                          <a:effectLst/>
                        </a:rPr>
                        <a:t>Any negotiable protocol.</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dirty="0">
                          <a:effectLst/>
                        </a:rPr>
                        <a:t>Kerberos only.</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tc>
                  <a:txBody>
                    <a:bodyPr/>
                    <a:lstStyle/>
                    <a:p>
                      <a:pPr>
                        <a:lnSpc>
                          <a:spcPct val="107000"/>
                        </a:lnSpc>
                        <a:spcAft>
                          <a:spcPts val="0"/>
                        </a:spcAft>
                      </a:pPr>
                      <a:r>
                        <a:rPr lang="en-GB" sz="1050" dirty="0">
                          <a:effectLst/>
                        </a:rPr>
                        <a:t>Any negotiable protocol</a:t>
                      </a:r>
                      <a:endParaRPr lang="en-GB"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1596" marR="61596" marT="46197" marB="46197"/>
                </a:tc>
                <a:extLst>
                  <a:ext uri="{0D108BD9-81ED-4DB2-BD59-A6C34878D82A}">
                    <a16:rowId xmlns:a16="http://schemas.microsoft.com/office/drawing/2014/main" val="4093010470"/>
                  </a:ext>
                </a:extLst>
              </a:tr>
            </a:tbl>
          </a:graphicData>
        </a:graphic>
      </p:graphicFrame>
      <p:sp>
        <p:nvSpPr>
          <p:cNvPr id="5" name="Rectangle 1"/>
          <p:cNvSpPr>
            <a:spLocks noChangeArrowheads="1"/>
          </p:cNvSpPr>
          <p:nvPr/>
        </p:nvSpPr>
        <p:spPr bwMode="auto">
          <a:xfrm>
            <a:off x="3167063" y="17795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28132830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Device Guard Requirements</a:t>
            </a:r>
            <a:endParaRPr lang="en-GB" dirty="0">
              <a:solidFill>
                <a:schemeClr val="tx1">
                  <a:lumMod val="65000"/>
                  <a:lumOff val="3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036045898"/>
              </p:ext>
            </p:extLst>
          </p:nvPr>
        </p:nvGraphicFramePr>
        <p:xfrm>
          <a:off x="677334" y="1562099"/>
          <a:ext cx="8596668" cy="4907219"/>
        </p:xfrm>
        <a:graphic>
          <a:graphicData uri="http://schemas.openxmlformats.org/drawingml/2006/table">
            <a:tbl>
              <a:tblPr firstRow="1" firstCol="1" bandRow="1">
                <a:tableStyleId>{21E4AEA4-8DFA-4A89-87EB-49C32662AFE0}</a:tableStyleId>
              </a:tblPr>
              <a:tblGrid>
                <a:gridCol w="2646891">
                  <a:extLst>
                    <a:ext uri="{9D8B030D-6E8A-4147-A177-3AD203B41FA5}">
                      <a16:colId xmlns:a16="http://schemas.microsoft.com/office/drawing/2014/main" val="3601108337"/>
                    </a:ext>
                  </a:extLst>
                </a:gridCol>
                <a:gridCol w="5949777">
                  <a:extLst>
                    <a:ext uri="{9D8B030D-6E8A-4147-A177-3AD203B41FA5}">
                      <a16:colId xmlns:a16="http://schemas.microsoft.com/office/drawing/2014/main" val="817321938"/>
                    </a:ext>
                  </a:extLst>
                </a:gridCol>
              </a:tblGrid>
              <a:tr h="338952">
                <a:tc>
                  <a:txBody>
                    <a:bodyPr/>
                    <a:lstStyle/>
                    <a:p>
                      <a:pPr>
                        <a:lnSpc>
                          <a:spcPct val="107000"/>
                        </a:lnSpc>
                        <a:spcAft>
                          <a:spcPts val="0"/>
                        </a:spcAft>
                      </a:pPr>
                      <a:r>
                        <a:rPr lang="en-GB" sz="1200">
                          <a:effectLst/>
                        </a:rPr>
                        <a:t>Requirement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nchor="b"/>
                </a:tc>
                <a:tc>
                  <a:txBody>
                    <a:bodyPr/>
                    <a:lstStyle/>
                    <a:p>
                      <a:pPr>
                        <a:lnSpc>
                          <a:spcPct val="107000"/>
                        </a:lnSpc>
                        <a:spcAft>
                          <a:spcPts val="0"/>
                        </a:spcAft>
                      </a:pPr>
                      <a:r>
                        <a:rPr lang="en-GB" sz="1200">
                          <a:effectLst/>
                        </a:rPr>
                        <a:t>Details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nchor="b"/>
                </a:tc>
                <a:extLst>
                  <a:ext uri="{0D108BD9-81ED-4DB2-BD59-A6C34878D82A}">
                    <a16:rowId xmlns:a16="http://schemas.microsoft.com/office/drawing/2014/main" val="1017765143"/>
                  </a:ext>
                </a:extLst>
              </a:tr>
              <a:tr h="495290">
                <a:tc>
                  <a:txBody>
                    <a:bodyPr/>
                    <a:lstStyle/>
                    <a:p>
                      <a:pPr>
                        <a:lnSpc>
                          <a:spcPct val="107000"/>
                        </a:lnSpc>
                        <a:spcAft>
                          <a:spcPts val="0"/>
                        </a:spcAft>
                      </a:pPr>
                      <a:r>
                        <a:rPr lang="en-GB" sz="1200">
                          <a:effectLst/>
                        </a:rPr>
                        <a:t>Secure Boot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tc>
                  <a:txBody>
                    <a:bodyPr/>
                    <a:lstStyle/>
                    <a:p>
                      <a:pPr>
                        <a:lnSpc>
                          <a:spcPct val="107000"/>
                        </a:lnSpc>
                        <a:spcAft>
                          <a:spcPts val="0"/>
                        </a:spcAft>
                      </a:pPr>
                      <a:r>
                        <a:rPr lang="en-GB" sz="1200" smtClean="0">
                          <a:effectLst/>
                        </a:rPr>
                        <a:t>Hardware-based Secure Boot must be supported. To learn more, see </a:t>
                      </a:r>
                      <a:r>
                        <a:rPr lang="en-GB" sz="1200" u="sng" smtClean="0">
                          <a:effectLst/>
                          <a:hlinkClick r:id="rId2"/>
                        </a:rPr>
                        <a:t>Secure Boot</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extLst>
                  <a:ext uri="{0D108BD9-81ED-4DB2-BD59-A6C34878D82A}">
                    <a16:rowId xmlns:a16="http://schemas.microsoft.com/office/drawing/2014/main" val="3051878738"/>
                  </a:ext>
                </a:extLst>
              </a:tr>
              <a:tr h="1388425">
                <a:tc>
                  <a:txBody>
                    <a:bodyPr/>
                    <a:lstStyle/>
                    <a:p>
                      <a:pPr>
                        <a:lnSpc>
                          <a:spcPct val="107000"/>
                        </a:lnSpc>
                        <a:spcAft>
                          <a:spcPts val="0"/>
                        </a:spcAft>
                      </a:pPr>
                      <a:r>
                        <a:rPr lang="en-GB" sz="1200">
                          <a:effectLst/>
                        </a:rPr>
                        <a:t>Secure Boot configuration and management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1200" smtClean="0">
                          <a:effectLst/>
                        </a:rPr>
                        <a:t>The OEM has to be able to add ISV, OEM, or Enterprise Certificate in Secure Boot DB at manufacturing time.</a:t>
                      </a:r>
                    </a:p>
                    <a:p>
                      <a:pPr marL="342900" lvl="0" indent="-342900">
                        <a:lnSpc>
                          <a:spcPct val="107000"/>
                        </a:lnSpc>
                        <a:spcAft>
                          <a:spcPts val="800"/>
                        </a:spcAft>
                        <a:buSzPts val="1000"/>
                        <a:buFont typeface="Symbol" panose="05050102010706020507" pitchFamily="18" charset="2"/>
                        <a:buChar char=""/>
                        <a:tabLst>
                          <a:tab pos="457200" algn="l"/>
                        </a:tabLst>
                      </a:pPr>
                      <a:r>
                        <a:rPr lang="en-GB" sz="1200" smtClean="0">
                          <a:effectLst/>
                        </a:rPr>
                        <a:t>Microsoft UEFI CA must be removed from Secure Boot DB. Support for 3rd-party UEFI modules is permitted but should leverage ISV-provided certificates or OEM certificate for the specific UEFI software</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extLst>
                  <a:ext uri="{0D108BD9-81ED-4DB2-BD59-A6C34878D82A}">
                    <a16:rowId xmlns:a16="http://schemas.microsoft.com/office/drawing/2014/main" val="1363682467"/>
                  </a:ext>
                </a:extLst>
              </a:tr>
              <a:tr h="1276978">
                <a:tc>
                  <a:txBody>
                    <a:bodyPr/>
                    <a:lstStyle/>
                    <a:p>
                      <a:pPr>
                        <a:lnSpc>
                          <a:spcPct val="107000"/>
                        </a:lnSpc>
                        <a:spcAft>
                          <a:spcPts val="0"/>
                        </a:spcAft>
                      </a:pPr>
                      <a:r>
                        <a:rPr lang="en-GB" sz="1200">
                          <a:effectLst/>
                        </a:rPr>
                        <a:t>Secure firmware update process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tc>
                  <a:txBody>
                    <a:bodyPr/>
                    <a:lstStyle/>
                    <a:p>
                      <a:pPr>
                        <a:lnSpc>
                          <a:spcPct val="107000"/>
                        </a:lnSpc>
                        <a:spcAft>
                          <a:spcPts val="0"/>
                        </a:spcAft>
                      </a:pPr>
                      <a:r>
                        <a:rPr lang="en-GB" sz="1200" dirty="0">
                          <a:effectLst/>
                        </a:rPr>
                        <a:t>Like UEFI software, UEFI firmware can have security vulnerabilities. It is essential to have the capability to immediately patch such vulnerabilities when found through firmware updates. UEFI firmware must support secure firmware update following Hardware Compatibility Specification for Systems for Windows 10 under </a:t>
                      </a:r>
                      <a:r>
                        <a:rPr lang="en-GB" sz="1200" u="sng" dirty="0" err="1" smtClean="0">
                          <a:effectLst/>
                          <a:hlinkClick r:id="rId3"/>
                        </a:rPr>
                        <a:t>System.Fundamentals.Firmware.UEFISecureBoot</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extLst>
                  <a:ext uri="{0D108BD9-81ED-4DB2-BD59-A6C34878D82A}">
                    <a16:rowId xmlns:a16="http://schemas.microsoft.com/office/drawing/2014/main" val="1604686962"/>
                  </a:ext>
                </a:extLst>
              </a:tr>
              <a:tr h="338952">
                <a:tc>
                  <a:txBody>
                    <a:bodyPr/>
                    <a:lstStyle/>
                    <a:p>
                      <a:pPr>
                        <a:lnSpc>
                          <a:spcPct val="107000"/>
                        </a:lnSpc>
                        <a:spcAft>
                          <a:spcPts val="0"/>
                        </a:spcAft>
                      </a:pPr>
                      <a:r>
                        <a:rPr lang="en-GB" sz="1200">
                          <a:effectLst/>
                        </a:rPr>
                        <a:t>Trusted Platform Module (TPM)</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tc>
                  <a:txBody>
                    <a:bodyPr/>
                    <a:lstStyle/>
                    <a:p>
                      <a:pPr>
                        <a:lnSpc>
                          <a:spcPct val="107000"/>
                        </a:lnSpc>
                        <a:spcAft>
                          <a:spcPts val="0"/>
                        </a:spcAft>
                      </a:pPr>
                      <a:r>
                        <a:rPr lang="en-GB" sz="1200" smtClean="0">
                          <a:effectLst/>
                        </a:rPr>
                        <a:t>To learn more about TPM, see </a:t>
                      </a:r>
                      <a:r>
                        <a:rPr lang="en-GB" sz="1200" u="sng" smtClean="0">
                          <a:effectLst/>
                          <a:hlinkClick r:id="rId4"/>
                        </a:rPr>
                        <a:t>Trusted Platform Module</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extLst>
                  <a:ext uri="{0D108BD9-81ED-4DB2-BD59-A6C34878D82A}">
                    <a16:rowId xmlns:a16="http://schemas.microsoft.com/office/drawing/2014/main" val="1246191264"/>
                  </a:ext>
                </a:extLst>
              </a:tr>
              <a:tr h="495290">
                <a:tc>
                  <a:txBody>
                    <a:bodyPr/>
                    <a:lstStyle/>
                    <a:p>
                      <a:pPr>
                        <a:lnSpc>
                          <a:spcPct val="107000"/>
                        </a:lnSpc>
                        <a:spcAft>
                          <a:spcPts val="0"/>
                        </a:spcAft>
                      </a:pPr>
                      <a:r>
                        <a:rPr lang="en-GB" sz="1200">
                          <a:effectLst/>
                        </a:rPr>
                        <a:t>United Extensible Firmware Interface (UEFI)</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tc>
                  <a:txBody>
                    <a:bodyPr/>
                    <a:lstStyle/>
                    <a:p>
                      <a:pPr>
                        <a:lnSpc>
                          <a:spcPct val="107000"/>
                        </a:lnSpc>
                        <a:spcAft>
                          <a:spcPts val="0"/>
                        </a:spcAft>
                      </a:pPr>
                      <a:r>
                        <a:rPr lang="en-GB" sz="1200" smtClean="0">
                          <a:effectLst/>
                        </a:rPr>
                        <a:t>To learn more, see </a:t>
                      </a:r>
                      <a:r>
                        <a:rPr lang="en-GB" sz="1200" u="sng" smtClean="0">
                          <a:effectLst/>
                          <a:hlinkClick r:id="rId5"/>
                        </a:rPr>
                        <a:t>United Extensible Firmware Interface (UEFI) firmware requirements</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extLst>
                  <a:ext uri="{0D108BD9-81ED-4DB2-BD59-A6C34878D82A}">
                    <a16:rowId xmlns:a16="http://schemas.microsoft.com/office/drawing/2014/main" val="2289484625"/>
                  </a:ext>
                </a:extLst>
              </a:tr>
              <a:tr h="495290">
                <a:tc>
                  <a:txBody>
                    <a:bodyPr/>
                    <a:lstStyle/>
                    <a:p>
                      <a:pPr>
                        <a:lnSpc>
                          <a:spcPct val="107000"/>
                        </a:lnSpc>
                        <a:spcAft>
                          <a:spcPts val="0"/>
                        </a:spcAft>
                      </a:pPr>
                      <a:r>
                        <a:rPr lang="en-GB" sz="1200">
                          <a:effectLst/>
                        </a:rPr>
                        <a:t>Virtualization-based security (VBS)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tc>
                  <a:txBody>
                    <a:bodyPr/>
                    <a:lstStyle/>
                    <a:p>
                      <a:pPr>
                        <a:lnSpc>
                          <a:spcPct val="107000"/>
                        </a:lnSpc>
                        <a:spcAft>
                          <a:spcPts val="0"/>
                        </a:spcAft>
                      </a:pPr>
                      <a:r>
                        <a:rPr lang="en-GB" sz="1200" smtClean="0">
                          <a:effectLst/>
                        </a:rPr>
                        <a:t>Device Guard requires VBS. You can learn more about VBS by reading </a:t>
                      </a:r>
                      <a:r>
                        <a:rPr lang="en-GB" sz="1200" u="sng" smtClean="0">
                          <a:effectLst/>
                          <a:hlinkClick r:id="rId6"/>
                        </a:rPr>
                        <a:t>Virtualization-based Security (VBS)</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01784" marR="101784" marT="76338" marB="76338"/>
                </a:tc>
                <a:extLst>
                  <a:ext uri="{0D108BD9-81ED-4DB2-BD59-A6C34878D82A}">
                    <a16:rowId xmlns:a16="http://schemas.microsoft.com/office/drawing/2014/main" val="599058310"/>
                  </a:ext>
                </a:extLst>
              </a:tr>
            </a:tbl>
          </a:graphicData>
        </a:graphic>
      </p:graphicFrame>
    </p:spTree>
    <p:extLst>
      <p:ext uri="{BB962C8B-B14F-4D97-AF65-F5344CB8AC3E}">
        <p14:creationId xmlns:p14="http://schemas.microsoft.com/office/powerpoint/2010/main" val="14266750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84485"/>
          </a:xfrm>
        </p:spPr>
        <p:txBody>
          <a:bodyPr/>
          <a:lstStyle/>
          <a:p>
            <a:r>
              <a:rPr lang="en-GB" dirty="0" smtClean="0">
                <a:solidFill>
                  <a:schemeClr val="tx1">
                    <a:lumMod val="65000"/>
                    <a:lumOff val="35000"/>
                  </a:schemeClr>
                </a:solidFill>
              </a:rPr>
              <a:t>WDAG Hardware Requirements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160589"/>
            <a:ext cx="8596668" cy="4629955"/>
          </a:xfrm>
        </p:spPr>
        <p:txBody>
          <a:bodyPr>
            <a:normAutofit fontScale="92500" lnSpcReduction="10000"/>
          </a:bodyPr>
          <a:lstStyle/>
          <a:p>
            <a:pPr marL="0" indent="0">
              <a:buNone/>
            </a:pPr>
            <a:endParaRPr lang="en-GB" sz="1000" i="1" dirty="0" smtClean="0"/>
          </a:p>
          <a:p>
            <a:pPr marL="0" indent="0">
              <a:buNone/>
            </a:pPr>
            <a:endParaRPr lang="en-GB" sz="1000" i="1" dirty="0"/>
          </a:p>
          <a:p>
            <a:pPr marL="0" indent="0">
              <a:buNone/>
            </a:pPr>
            <a:endParaRPr lang="en-GB" sz="1000" i="1" dirty="0" smtClean="0"/>
          </a:p>
          <a:p>
            <a:pPr marL="0" indent="0">
              <a:buNone/>
            </a:pPr>
            <a:endParaRPr lang="en-GB" sz="1000" i="1" dirty="0"/>
          </a:p>
          <a:p>
            <a:pPr marL="0" indent="0">
              <a:buNone/>
            </a:pPr>
            <a:endParaRPr lang="en-GB" sz="1000" i="1" dirty="0" smtClean="0"/>
          </a:p>
          <a:p>
            <a:pPr marL="0" indent="0">
              <a:buNone/>
            </a:pPr>
            <a:endParaRPr lang="en-GB" sz="1000" i="1" dirty="0" smtClean="0"/>
          </a:p>
          <a:p>
            <a:pPr marL="0" indent="0">
              <a:buNone/>
            </a:pPr>
            <a:endParaRPr lang="en-GB" sz="1000" i="1" dirty="0" smtClean="0"/>
          </a:p>
          <a:p>
            <a:pPr marL="0" indent="0">
              <a:buNone/>
            </a:pPr>
            <a:endParaRPr lang="en-GB" sz="1000" i="1" dirty="0"/>
          </a:p>
          <a:p>
            <a:pPr marL="0" indent="0">
              <a:buNone/>
            </a:pPr>
            <a:endParaRPr lang="en-GB" sz="1000" i="1" dirty="0" smtClean="0"/>
          </a:p>
          <a:p>
            <a:pPr marL="0" indent="0">
              <a:buNone/>
            </a:pPr>
            <a:endParaRPr lang="en-GB" sz="1000" i="1" dirty="0"/>
          </a:p>
          <a:p>
            <a:pPr marL="0" indent="0">
              <a:buNone/>
            </a:pPr>
            <a:endParaRPr lang="en-GB" sz="1000" i="1" dirty="0" smtClean="0"/>
          </a:p>
          <a:p>
            <a:pPr marL="0" indent="0">
              <a:buNone/>
            </a:pPr>
            <a:endParaRPr lang="en-GB" sz="1000" i="1" dirty="0"/>
          </a:p>
          <a:p>
            <a:pPr marL="0" indent="0">
              <a:buNone/>
            </a:pPr>
            <a:endParaRPr lang="en-GB" sz="1000" i="1" dirty="0" smtClean="0"/>
          </a:p>
          <a:p>
            <a:pPr marL="0" indent="0">
              <a:buNone/>
            </a:pPr>
            <a:endParaRPr lang="en-GB" sz="1000" i="1" dirty="0"/>
          </a:p>
          <a:p>
            <a:pPr marL="0" indent="0">
              <a:buNone/>
            </a:pPr>
            <a:endParaRPr lang="en-GB" sz="1000" i="1" dirty="0" smtClean="0"/>
          </a:p>
          <a:p>
            <a:pPr marL="0" indent="0">
              <a:buNone/>
            </a:pPr>
            <a:endParaRPr lang="en-GB" sz="1000" i="1" dirty="0"/>
          </a:p>
          <a:p>
            <a:pPr marL="0" indent="0">
              <a:buNone/>
            </a:pPr>
            <a:endParaRPr lang="en-GB" sz="1000" i="1" dirty="0" smtClean="0"/>
          </a:p>
          <a:p>
            <a:pPr marL="0" indent="0">
              <a:buNone/>
            </a:pPr>
            <a:r>
              <a:rPr lang="en-GB" sz="1000" i="1" dirty="0" smtClean="0"/>
              <a:t>Reference: </a:t>
            </a:r>
            <a:r>
              <a:rPr lang="en-GB" sz="1000" i="1" dirty="0" smtClean="0">
                <a:hlinkClick r:id="rId2"/>
              </a:rPr>
              <a:t>https://docs.microsoft.com/en-us/windows/security/threat-protection/windows-defender-application-guard/reqs-wd-app-guard</a:t>
            </a:r>
            <a:endParaRPr lang="en-GB" sz="1000" i="1" dirty="0"/>
          </a:p>
        </p:txBody>
      </p:sp>
      <p:graphicFrame>
        <p:nvGraphicFramePr>
          <p:cNvPr id="4" name="Content Placeholder 6"/>
          <p:cNvGraphicFramePr>
            <a:graphicFrameLocks/>
          </p:cNvGraphicFramePr>
          <p:nvPr>
            <p:extLst>
              <p:ext uri="{D42A27DB-BD31-4B8C-83A1-F6EECF244321}">
                <p14:modId xmlns:p14="http://schemas.microsoft.com/office/powerpoint/2010/main" val="1286857033"/>
              </p:ext>
            </p:extLst>
          </p:nvPr>
        </p:nvGraphicFramePr>
        <p:xfrm>
          <a:off x="677334" y="1710883"/>
          <a:ext cx="8596668" cy="4108646"/>
        </p:xfrm>
        <a:graphic>
          <a:graphicData uri="http://schemas.openxmlformats.org/drawingml/2006/table">
            <a:tbl>
              <a:tblPr firstRow="1" firstCol="1" bandRow="1">
                <a:tableStyleId>{21E4AEA4-8DFA-4A89-87EB-49C32662AFE0}</a:tableStyleId>
              </a:tblPr>
              <a:tblGrid>
                <a:gridCol w="3085197">
                  <a:extLst>
                    <a:ext uri="{9D8B030D-6E8A-4147-A177-3AD203B41FA5}">
                      <a16:colId xmlns:a16="http://schemas.microsoft.com/office/drawing/2014/main" val="4173462796"/>
                    </a:ext>
                  </a:extLst>
                </a:gridCol>
                <a:gridCol w="5511471">
                  <a:extLst>
                    <a:ext uri="{9D8B030D-6E8A-4147-A177-3AD203B41FA5}">
                      <a16:colId xmlns:a16="http://schemas.microsoft.com/office/drawing/2014/main" val="1996297604"/>
                    </a:ext>
                  </a:extLst>
                </a:gridCol>
              </a:tblGrid>
              <a:tr h="339030">
                <a:tc>
                  <a:txBody>
                    <a:bodyPr/>
                    <a:lstStyle/>
                    <a:p>
                      <a:pPr algn="ctr">
                        <a:lnSpc>
                          <a:spcPct val="107000"/>
                        </a:lnSpc>
                        <a:spcAft>
                          <a:spcPts val="800"/>
                        </a:spcAft>
                      </a:pPr>
                      <a:r>
                        <a:rPr lang="en-GB" sz="1200" b="1" dirty="0">
                          <a:effectLst/>
                        </a:rPr>
                        <a:t>Hardware</a:t>
                      </a:r>
                      <a:endParaRPr lang="en-GB"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nchor="b"/>
                </a:tc>
                <a:tc>
                  <a:txBody>
                    <a:bodyPr/>
                    <a:lstStyle/>
                    <a:p>
                      <a:pPr algn="ctr">
                        <a:lnSpc>
                          <a:spcPct val="107000"/>
                        </a:lnSpc>
                        <a:spcAft>
                          <a:spcPts val="800"/>
                        </a:spcAft>
                      </a:pPr>
                      <a:r>
                        <a:rPr lang="en-GB" sz="1200" b="1" dirty="0">
                          <a:effectLst/>
                        </a:rPr>
                        <a:t>Description</a:t>
                      </a:r>
                      <a:endParaRPr lang="en-GB"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nchor="b"/>
                </a:tc>
                <a:extLst>
                  <a:ext uri="{0D108BD9-81ED-4DB2-BD59-A6C34878D82A}">
                    <a16:rowId xmlns:a16="http://schemas.microsoft.com/office/drawing/2014/main" val="2599566414"/>
                  </a:ext>
                </a:extLst>
              </a:tr>
              <a:tr h="935300">
                <a:tc>
                  <a:txBody>
                    <a:bodyPr/>
                    <a:lstStyle/>
                    <a:p>
                      <a:pPr>
                        <a:lnSpc>
                          <a:spcPct val="107000"/>
                        </a:lnSpc>
                        <a:spcAft>
                          <a:spcPts val="800"/>
                        </a:spcAft>
                      </a:pPr>
                      <a:r>
                        <a:rPr lang="en-GB" sz="1200" dirty="0">
                          <a:effectLst/>
                        </a:rPr>
                        <a:t>64-bit CPU</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tc>
                <a:tc>
                  <a:txBody>
                    <a:bodyPr/>
                    <a:lstStyle/>
                    <a:p>
                      <a:pPr>
                        <a:lnSpc>
                          <a:spcPct val="107000"/>
                        </a:lnSpc>
                        <a:spcAft>
                          <a:spcPts val="800"/>
                        </a:spcAft>
                      </a:pPr>
                      <a:r>
                        <a:rPr lang="en-GB" sz="1200" dirty="0">
                          <a:effectLst/>
                        </a:rPr>
                        <a:t>A 64-bit computer with minimum 4 cores (logical processors) is required for hypervisor and virtualization-based security (VBS). For more info about Hyper-V, see </a:t>
                      </a:r>
                      <a:r>
                        <a:rPr lang="en-GB" sz="1200" u="sng" dirty="0">
                          <a:effectLst/>
                          <a:hlinkClick r:id="rId3"/>
                        </a:rPr>
                        <a:t>Hyper-V on Windows Server 2016</a:t>
                      </a:r>
                      <a:r>
                        <a:rPr lang="en-GB" sz="1200" dirty="0">
                          <a:effectLst/>
                        </a:rPr>
                        <a:t> or </a:t>
                      </a:r>
                      <a:r>
                        <a:rPr lang="en-GB" sz="1200" u="sng" dirty="0">
                          <a:effectLst/>
                          <a:hlinkClick r:id="rId4"/>
                        </a:rPr>
                        <a:t>Introduction to Hyper-V on Windows 10</a:t>
                      </a:r>
                      <a:r>
                        <a:rPr lang="en-GB" sz="1200" dirty="0">
                          <a:effectLst/>
                        </a:rPr>
                        <a:t>. For more info about hypervisor, see </a:t>
                      </a:r>
                      <a:r>
                        <a:rPr lang="en-GB" sz="1200" u="sng" dirty="0">
                          <a:effectLst/>
                          <a:hlinkClick r:id="rId5"/>
                        </a:rPr>
                        <a:t>Hypervisor Specifications</a:t>
                      </a:r>
                      <a:r>
                        <a:rPr lang="en-GB" sz="1200" dirty="0">
                          <a:effectLst/>
                        </a:rPr>
                        <a:t>.</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nchor="ctr"/>
                </a:tc>
                <a:extLst>
                  <a:ext uri="{0D108BD9-81ED-4DB2-BD59-A6C34878D82A}">
                    <a16:rowId xmlns:a16="http://schemas.microsoft.com/office/drawing/2014/main" val="1156584597"/>
                  </a:ext>
                </a:extLst>
              </a:tr>
              <a:tr h="1484780">
                <a:tc>
                  <a:txBody>
                    <a:bodyPr/>
                    <a:lstStyle/>
                    <a:p>
                      <a:pPr>
                        <a:lnSpc>
                          <a:spcPct val="107000"/>
                        </a:lnSpc>
                        <a:spcAft>
                          <a:spcPts val="800"/>
                        </a:spcAft>
                      </a:pPr>
                      <a:r>
                        <a:rPr lang="en-GB" sz="1200">
                          <a:effectLst/>
                        </a:rPr>
                        <a:t>CPU virtualization extensions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tc>
                <a:tc>
                  <a:txBody>
                    <a:bodyPr/>
                    <a:lstStyle/>
                    <a:p>
                      <a:pPr>
                        <a:lnSpc>
                          <a:spcPct val="107000"/>
                        </a:lnSpc>
                        <a:spcAft>
                          <a:spcPts val="800"/>
                        </a:spcAft>
                      </a:pPr>
                      <a:r>
                        <a:rPr lang="en-GB" sz="1200" smtClean="0">
                          <a:effectLst/>
                        </a:rPr>
                        <a:t>Extended page tables, also called Second Level Address Translation (SLAT)</a:t>
                      </a:r>
                      <a:br>
                        <a:rPr lang="en-GB" sz="1200" smtClean="0">
                          <a:effectLst/>
                        </a:rPr>
                      </a:br>
                      <a:r>
                        <a:rPr lang="en-GB" sz="1200" smtClean="0">
                          <a:effectLst/>
                        </a:rPr>
                        <a:t>-AND-</a:t>
                      </a:r>
                      <a:br>
                        <a:rPr lang="en-GB" sz="1200" smtClean="0">
                          <a:effectLst/>
                        </a:rPr>
                      </a:br>
                      <a:r>
                        <a:rPr lang="en-GB" sz="1200" smtClean="0">
                          <a:effectLst/>
                        </a:rPr>
                        <a:t>One of the following virtualization extensions for VBS:</a:t>
                      </a:r>
                      <a:br>
                        <a:rPr lang="en-GB" sz="1200" smtClean="0">
                          <a:effectLst/>
                        </a:rPr>
                      </a:br>
                      <a:r>
                        <a:rPr lang="en-GB" sz="1200" smtClean="0">
                          <a:effectLst/>
                        </a:rPr>
                        <a:t/>
                      </a:r>
                      <a:br>
                        <a:rPr lang="en-GB" sz="1200" smtClean="0">
                          <a:effectLst/>
                        </a:rPr>
                      </a:br>
                      <a:r>
                        <a:rPr lang="en-GB" sz="1200" smtClean="0">
                          <a:effectLst/>
                        </a:rPr>
                        <a:t>VT-x (Intel)</a:t>
                      </a:r>
                      <a:br>
                        <a:rPr lang="en-GB" sz="1200" smtClean="0">
                          <a:effectLst/>
                        </a:rPr>
                      </a:br>
                      <a:r>
                        <a:rPr lang="en-GB" sz="1200" smtClean="0">
                          <a:effectLst/>
                        </a:rPr>
                        <a:t>-OR-</a:t>
                      </a:r>
                      <a:br>
                        <a:rPr lang="en-GB" sz="1200" smtClean="0">
                          <a:effectLst/>
                        </a:rPr>
                      </a:br>
                      <a:r>
                        <a:rPr lang="en-GB" sz="1200" smtClean="0">
                          <a:effectLst/>
                        </a:rPr>
                        <a:t>AMD-V</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tc>
                <a:extLst>
                  <a:ext uri="{0D108BD9-81ED-4DB2-BD59-A6C34878D82A}">
                    <a16:rowId xmlns:a16="http://schemas.microsoft.com/office/drawing/2014/main" val="1943848189"/>
                  </a:ext>
                </a:extLst>
              </a:tr>
              <a:tr h="339030">
                <a:tc>
                  <a:txBody>
                    <a:bodyPr/>
                    <a:lstStyle/>
                    <a:p>
                      <a:pPr>
                        <a:lnSpc>
                          <a:spcPct val="107000"/>
                        </a:lnSpc>
                        <a:spcAft>
                          <a:spcPts val="800"/>
                        </a:spcAft>
                      </a:pPr>
                      <a:r>
                        <a:rPr lang="en-GB" sz="1200">
                          <a:effectLst/>
                        </a:rPr>
                        <a:t>Hardware memory</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tc>
                <a:tc>
                  <a:txBody>
                    <a:bodyPr/>
                    <a:lstStyle/>
                    <a:p>
                      <a:pPr>
                        <a:lnSpc>
                          <a:spcPct val="107000"/>
                        </a:lnSpc>
                        <a:spcAft>
                          <a:spcPts val="800"/>
                        </a:spcAft>
                      </a:pPr>
                      <a:r>
                        <a:rPr lang="en-GB" sz="1200">
                          <a:effectLst/>
                        </a:rPr>
                        <a:t>Microsoft requires a minimum of 8GB RAM</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tc>
                <a:extLst>
                  <a:ext uri="{0D108BD9-81ED-4DB2-BD59-A6C34878D82A}">
                    <a16:rowId xmlns:a16="http://schemas.microsoft.com/office/drawing/2014/main" val="3961042398"/>
                  </a:ext>
                </a:extLst>
              </a:tr>
              <a:tr h="339030">
                <a:tc>
                  <a:txBody>
                    <a:bodyPr/>
                    <a:lstStyle/>
                    <a:p>
                      <a:pPr>
                        <a:lnSpc>
                          <a:spcPct val="107000"/>
                        </a:lnSpc>
                        <a:spcAft>
                          <a:spcPts val="800"/>
                        </a:spcAft>
                      </a:pPr>
                      <a:r>
                        <a:rPr lang="en-GB" sz="1200">
                          <a:effectLst/>
                        </a:rPr>
                        <a:t>Hard disk</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tc>
                <a:tc>
                  <a:txBody>
                    <a:bodyPr/>
                    <a:lstStyle/>
                    <a:p>
                      <a:pPr>
                        <a:lnSpc>
                          <a:spcPct val="107000"/>
                        </a:lnSpc>
                        <a:spcAft>
                          <a:spcPts val="800"/>
                        </a:spcAft>
                      </a:pPr>
                      <a:r>
                        <a:rPr lang="en-GB" sz="1200" dirty="0">
                          <a:effectLst/>
                        </a:rPr>
                        <a:t>5 GB free space, solid state disk (SSD) recommended</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tc>
                <a:extLst>
                  <a:ext uri="{0D108BD9-81ED-4DB2-BD59-A6C34878D82A}">
                    <a16:rowId xmlns:a16="http://schemas.microsoft.com/office/drawing/2014/main" val="167934124"/>
                  </a:ext>
                </a:extLst>
              </a:tr>
              <a:tr h="339030">
                <a:tc>
                  <a:txBody>
                    <a:bodyPr/>
                    <a:lstStyle/>
                    <a:p>
                      <a:pPr>
                        <a:lnSpc>
                          <a:spcPct val="107000"/>
                        </a:lnSpc>
                        <a:spcAft>
                          <a:spcPts val="800"/>
                        </a:spcAft>
                      </a:pPr>
                      <a:r>
                        <a:rPr lang="en-GB" sz="1200">
                          <a:effectLst/>
                        </a:rPr>
                        <a:t>Input/Output Memory Management Unit (IOMMU) support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tc>
                <a:tc>
                  <a:txBody>
                    <a:bodyPr/>
                    <a:lstStyle/>
                    <a:p>
                      <a:pPr>
                        <a:lnSpc>
                          <a:spcPct val="107000"/>
                        </a:lnSpc>
                        <a:spcAft>
                          <a:spcPts val="800"/>
                        </a:spcAft>
                      </a:pPr>
                      <a:r>
                        <a:rPr lang="en-GB" sz="1200" dirty="0">
                          <a:effectLst/>
                        </a:rPr>
                        <a:t>Not required, but strongly recommended</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15112" marR="115112" marT="86334" marB="86334"/>
                </a:tc>
                <a:extLst>
                  <a:ext uri="{0D108BD9-81ED-4DB2-BD59-A6C34878D82A}">
                    <a16:rowId xmlns:a16="http://schemas.microsoft.com/office/drawing/2014/main" val="2702760523"/>
                  </a:ext>
                </a:extLst>
              </a:tr>
            </a:tbl>
          </a:graphicData>
        </a:graphic>
      </p:graphicFrame>
    </p:spTree>
    <p:extLst>
      <p:ext uri="{BB962C8B-B14F-4D97-AF65-F5344CB8AC3E}">
        <p14:creationId xmlns:p14="http://schemas.microsoft.com/office/powerpoint/2010/main" val="19090429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4446"/>
          </a:xfrm>
        </p:spPr>
        <p:txBody>
          <a:bodyPr/>
          <a:lstStyle/>
          <a:p>
            <a:r>
              <a:rPr lang="en-GB" dirty="0">
                <a:solidFill>
                  <a:schemeClr val="tx1">
                    <a:lumMod val="65000"/>
                    <a:lumOff val="35000"/>
                  </a:schemeClr>
                </a:solidFill>
              </a:rPr>
              <a:t>WDAG </a:t>
            </a:r>
            <a:r>
              <a:rPr lang="en-GB" dirty="0" smtClean="0">
                <a:solidFill>
                  <a:schemeClr val="tx1">
                    <a:lumMod val="65000"/>
                    <a:lumOff val="35000"/>
                  </a:schemeClr>
                </a:solidFill>
              </a:rPr>
              <a:t>Software </a:t>
            </a:r>
            <a:r>
              <a:rPr lang="en-GB" dirty="0">
                <a:solidFill>
                  <a:schemeClr val="tx1">
                    <a:lumMod val="65000"/>
                    <a:lumOff val="35000"/>
                  </a:schemeClr>
                </a:solidFill>
              </a:rPr>
              <a:t>Requirements</a:t>
            </a:r>
            <a:endParaRPr lang="en-GB" dirty="0"/>
          </a:p>
        </p:txBody>
      </p:sp>
      <p:sp>
        <p:nvSpPr>
          <p:cNvPr id="3" name="Content Placeholder 2"/>
          <p:cNvSpPr>
            <a:spLocks noGrp="1"/>
          </p:cNvSpPr>
          <p:nvPr>
            <p:ph idx="1"/>
          </p:nvPr>
        </p:nvSpPr>
        <p:spPr>
          <a:xfrm>
            <a:off x="677334" y="2160589"/>
            <a:ext cx="8596668" cy="4592480"/>
          </a:xfrm>
        </p:spPr>
        <p:txBody>
          <a:bodyPr>
            <a:normAutofit/>
          </a:bodyPr>
          <a:lstStyle/>
          <a:p>
            <a:pPr marL="0" indent="0">
              <a:buNone/>
            </a:pPr>
            <a:endParaRPr lang="en-GB" sz="1000" dirty="0" smtClean="0"/>
          </a:p>
          <a:p>
            <a:pPr marL="0" indent="0">
              <a:buNone/>
            </a:pPr>
            <a:endParaRPr lang="en-GB" sz="1000" dirty="0"/>
          </a:p>
          <a:p>
            <a:pPr marL="0" indent="0">
              <a:buNone/>
            </a:pPr>
            <a:endParaRPr lang="en-GB" sz="1000" dirty="0" smtClean="0"/>
          </a:p>
          <a:p>
            <a:pPr marL="0" indent="0">
              <a:buNone/>
            </a:pPr>
            <a:endParaRPr lang="en-GB" sz="1000" dirty="0"/>
          </a:p>
          <a:p>
            <a:pPr marL="0" indent="0">
              <a:buNone/>
            </a:pPr>
            <a:endParaRPr lang="en-GB" sz="1000" dirty="0" smtClean="0"/>
          </a:p>
          <a:p>
            <a:pPr marL="0" indent="0">
              <a:buNone/>
            </a:pPr>
            <a:endParaRPr lang="en-GB" sz="1000" dirty="0" smtClean="0"/>
          </a:p>
          <a:p>
            <a:pPr marL="0" indent="0">
              <a:buNone/>
            </a:pPr>
            <a:endParaRPr lang="en-GB" sz="1000" dirty="0"/>
          </a:p>
          <a:p>
            <a:pPr marL="0" indent="0">
              <a:buNone/>
            </a:pPr>
            <a:endParaRPr lang="en-GB" sz="1000" dirty="0" smtClean="0"/>
          </a:p>
          <a:p>
            <a:pPr marL="0" indent="0">
              <a:buNone/>
            </a:pPr>
            <a:endParaRPr lang="en-GB" sz="1000" dirty="0"/>
          </a:p>
          <a:p>
            <a:pPr marL="0" indent="0">
              <a:buNone/>
            </a:pPr>
            <a:endParaRPr lang="en-GB" sz="1000" dirty="0" smtClean="0"/>
          </a:p>
          <a:p>
            <a:pPr marL="0" indent="0">
              <a:buNone/>
            </a:pPr>
            <a:endParaRPr lang="en-GB" sz="1000" dirty="0"/>
          </a:p>
          <a:p>
            <a:pPr marL="0" indent="0">
              <a:buNone/>
            </a:pPr>
            <a:endParaRPr lang="en-GB" sz="1000" dirty="0" smtClean="0"/>
          </a:p>
          <a:p>
            <a:pPr marL="0" indent="0">
              <a:buNone/>
            </a:pPr>
            <a:endParaRPr lang="en-GB" sz="1000" dirty="0"/>
          </a:p>
          <a:p>
            <a:pPr marL="0" indent="0">
              <a:buNone/>
            </a:pPr>
            <a:endParaRPr lang="en-GB" sz="1000" dirty="0" smtClean="0"/>
          </a:p>
          <a:p>
            <a:pPr marL="0" indent="0">
              <a:buNone/>
            </a:pPr>
            <a:endParaRPr lang="en-GB" sz="1000" dirty="0" smtClean="0"/>
          </a:p>
          <a:p>
            <a:pPr marL="0" indent="0">
              <a:buNone/>
            </a:pPr>
            <a:r>
              <a:rPr lang="en-GB" sz="1000" i="1" dirty="0"/>
              <a:t>Reference: </a:t>
            </a:r>
            <a:r>
              <a:rPr lang="en-GB" sz="1000" i="1" dirty="0">
                <a:hlinkClick r:id="rId2"/>
              </a:rPr>
              <a:t>https://docs.microsoft.com/en-us/windows/security/threat-protection/windows-defender-application-guard/reqs-wd-app-guard</a:t>
            </a:r>
            <a:endParaRPr lang="en-GB" sz="1000" i="1" dirty="0"/>
          </a:p>
        </p:txBody>
      </p:sp>
      <p:graphicFrame>
        <p:nvGraphicFramePr>
          <p:cNvPr id="6" name="Table 5"/>
          <p:cNvGraphicFramePr>
            <a:graphicFrameLocks noGrp="1"/>
          </p:cNvGraphicFramePr>
          <p:nvPr>
            <p:extLst>
              <p:ext uri="{D42A27DB-BD31-4B8C-83A1-F6EECF244321}">
                <p14:modId xmlns:p14="http://schemas.microsoft.com/office/powerpoint/2010/main" val="1529335214"/>
              </p:ext>
            </p:extLst>
          </p:nvPr>
        </p:nvGraphicFramePr>
        <p:xfrm>
          <a:off x="677334" y="1759915"/>
          <a:ext cx="8039404" cy="4016918"/>
        </p:xfrm>
        <a:graphic>
          <a:graphicData uri="http://schemas.openxmlformats.org/drawingml/2006/table">
            <a:tbl>
              <a:tblPr firstRow="1" firstCol="1" bandRow="1">
                <a:tableStyleId>{21E4AEA4-8DFA-4A89-87EB-49C32662AFE0}</a:tableStyleId>
              </a:tblPr>
              <a:tblGrid>
                <a:gridCol w="4019702">
                  <a:extLst>
                    <a:ext uri="{9D8B030D-6E8A-4147-A177-3AD203B41FA5}">
                      <a16:colId xmlns:a16="http://schemas.microsoft.com/office/drawing/2014/main" val="3153804391"/>
                    </a:ext>
                  </a:extLst>
                </a:gridCol>
                <a:gridCol w="4019702">
                  <a:extLst>
                    <a:ext uri="{9D8B030D-6E8A-4147-A177-3AD203B41FA5}">
                      <a16:colId xmlns:a16="http://schemas.microsoft.com/office/drawing/2014/main" val="1802953206"/>
                    </a:ext>
                  </a:extLst>
                </a:gridCol>
              </a:tblGrid>
              <a:tr h="365908">
                <a:tc>
                  <a:txBody>
                    <a:bodyPr/>
                    <a:lstStyle/>
                    <a:p>
                      <a:pPr algn="ctr">
                        <a:lnSpc>
                          <a:spcPct val="107000"/>
                        </a:lnSpc>
                        <a:spcAft>
                          <a:spcPts val="800"/>
                        </a:spcAft>
                      </a:pPr>
                      <a:r>
                        <a:rPr lang="en-GB" sz="1200" dirty="0">
                          <a:effectLst/>
                        </a:rPr>
                        <a:t>Software</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36841" marR="136841" marT="102631" marB="102631" anchor="b"/>
                </a:tc>
                <a:tc>
                  <a:txBody>
                    <a:bodyPr/>
                    <a:lstStyle/>
                    <a:p>
                      <a:pPr algn="ctr">
                        <a:lnSpc>
                          <a:spcPct val="107000"/>
                        </a:lnSpc>
                        <a:spcAft>
                          <a:spcPts val="800"/>
                        </a:spcAft>
                      </a:pPr>
                      <a:r>
                        <a:rPr lang="en-GB" sz="1200" dirty="0">
                          <a:effectLst/>
                        </a:rPr>
                        <a:t>Description</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36841" marR="136841" marT="102631" marB="102631" anchor="b"/>
                </a:tc>
                <a:extLst>
                  <a:ext uri="{0D108BD9-81ED-4DB2-BD59-A6C34878D82A}">
                    <a16:rowId xmlns:a16="http://schemas.microsoft.com/office/drawing/2014/main" val="965056900"/>
                  </a:ext>
                </a:extLst>
              </a:tr>
              <a:tr h="526793">
                <a:tc>
                  <a:txBody>
                    <a:bodyPr/>
                    <a:lstStyle/>
                    <a:p>
                      <a:pPr>
                        <a:lnSpc>
                          <a:spcPct val="107000"/>
                        </a:lnSpc>
                        <a:spcAft>
                          <a:spcPts val="800"/>
                        </a:spcAft>
                      </a:pPr>
                      <a:r>
                        <a:rPr lang="en-GB" sz="1200">
                          <a:effectLst/>
                        </a:rPr>
                        <a:t>Operating system</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36841" marR="136841" marT="102631" marB="102631"/>
                </a:tc>
                <a:tc>
                  <a:txBody>
                    <a:bodyPr/>
                    <a:lstStyle/>
                    <a:p>
                      <a:pPr>
                        <a:lnSpc>
                          <a:spcPct val="107000"/>
                        </a:lnSpc>
                        <a:spcAft>
                          <a:spcPts val="800"/>
                        </a:spcAft>
                      </a:pPr>
                      <a:r>
                        <a:rPr lang="en-GB" sz="1200">
                          <a:effectLst/>
                        </a:rPr>
                        <a:t>Windows 10 Enterprise edition, version 1709 or higher</a:t>
                      </a:r>
                      <a:br>
                        <a:rPr lang="en-GB" sz="1200">
                          <a:effectLst/>
                        </a:rPr>
                      </a:br>
                      <a:r>
                        <a:rPr lang="en-GB" sz="1200">
                          <a:effectLst/>
                        </a:rPr>
                        <a:t>Windows 10 Professional edition, version 1803</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36841" marR="136841" marT="102631" marB="102631"/>
                </a:tc>
                <a:extLst>
                  <a:ext uri="{0D108BD9-81ED-4DB2-BD59-A6C34878D82A}">
                    <a16:rowId xmlns:a16="http://schemas.microsoft.com/office/drawing/2014/main" val="4138976023"/>
                  </a:ext>
                </a:extLst>
              </a:tr>
              <a:tr h="365908">
                <a:tc>
                  <a:txBody>
                    <a:bodyPr/>
                    <a:lstStyle/>
                    <a:p>
                      <a:pPr>
                        <a:lnSpc>
                          <a:spcPct val="107000"/>
                        </a:lnSpc>
                        <a:spcAft>
                          <a:spcPts val="800"/>
                        </a:spcAft>
                      </a:pPr>
                      <a:r>
                        <a:rPr lang="en-GB" sz="1200" dirty="0">
                          <a:effectLst/>
                        </a:rPr>
                        <a:t>Browser</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36841" marR="136841" marT="102631" marB="102631"/>
                </a:tc>
                <a:tc>
                  <a:txBody>
                    <a:bodyPr/>
                    <a:lstStyle/>
                    <a:p>
                      <a:pPr>
                        <a:lnSpc>
                          <a:spcPct val="107000"/>
                        </a:lnSpc>
                        <a:spcAft>
                          <a:spcPts val="800"/>
                        </a:spcAft>
                      </a:pPr>
                      <a:r>
                        <a:rPr lang="en-GB" sz="1200">
                          <a:effectLst/>
                        </a:rPr>
                        <a:t>Microsoft Edge and Internet Explorer</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36841" marR="136841" marT="102631" marB="102631"/>
                </a:tc>
                <a:extLst>
                  <a:ext uri="{0D108BD9-81ED-4DB2-BD59-A6C34878D82A}">
                    <a16:rowId xmlns:a16="http://schemas.microsoft.com/office/drawing/2014/main" val="2370427910"/>
                  </a:ext>
                </a:extLst>
              </a:tr>
              <a:tr h="2618304">
                <a:tc>
                  <a:txBody>
                    <a:bodyPr/>
                    <a:lstStyle/>
                    <a:p>
                      <a:pPr>
                        <a:lnSpc>
                          <a:spcPct val="107000"/>
                        </a:lnSpc>
                        <a:spcAft>
                          <a:spcPts val="800"/>
                        </a:spcAft>
                      </a:pPr>
                      <a:r>
                        <a:rPr lang="en-GB" sz="1200">
                          <a:effectLst/>
                        </a:rPr>
                        <a:t>Management system</a:t>
                      </a:r>
                      <a:br>
                        <a:rPr lang="en-GB" sz="1200">
                          <a:effectLst/>
                        </a:rPr>
                      </a:br>
                      <a:r>
                        <a:rPr lang="en-GB" sz="1200">
                          <a:effectLst/>
                        </a:rPr>
                        <a:t>(only for managed devices)</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a:txBody>
                  <a:tcPr marL="136841" marR="136841" marT="102631" marB="102631"/>
                </a:tc>
                <a:tc>
                  <a:txBody>
                    <a:bodyPr/>
                    <a:lstStyle/>
                    <a:p>
                      <a:pPr>
                        <a:lnSpc>
                          <a:spcPct val="100000"/>
                        </a:lnSpc>
                        <a:spcAft>
                          <a:spcPts val="800"/>
                        </a:spcAft>
                      </a:pPr>
                      <a:r>
                        <a:rPr lang="en-GB" sz="1200" u="none" dirty="0" smtClean="0">
                          <a:effectLst/>
                        </a:rPr>
                        <a:t>Microsoft Intune</a:t>
                      </a:r>
                    </a:p>
                    <a:p>
                      <a:pPr>
                        <a:lnSpc>
                          <a:spcPct val="100000"/>
                        </a:lnSpc>
                        <a:spcAft>
                          <a:spcPts val="800"/>
                        </a:spcAft>
                      </a:pPr>
                      <a:r>
                        <a:rPr lang="en-GB" sz="1200" u="none" dirty="0" smtClean="0">
                          <a:effectLst/>
                        </a:rPr>
                        <a:t>-OR-</a:t>
                      </a:r>
                    </a:p>
                    <a:p>
                      <a:pPr>
                        <a:lnSpc>
                          <a:spcPct val="100000"/>
                        </a:lnSpc>
                        <a:spcAft>
                          <a:spcPts val="800"/>
                        </a:spcAft>
                      </a:pPr>
                      <a:r>
                        <a:rPr lang="en-GB" sz="1200" u="none" dirty="0" smtClean="0">
                          <a:effectLst/>
                        </a:rPr>
                        <a:t>System </a:t>
                      </a:r>
                      <a:r>
                        <a:rPr lang="en-GB" sz="1200" u="none" dirty="0" err="1" smtClean="0">
                          <a:effectLst/>
                        </a:rPr>
                        <a:t>Center</a:t>
                      </a:r>
                      <a:r>
                        <a:rPr lang="en-GB" sz="1200" u="none" dirty="0" smtClean="0">
                          <a:effectLst/>
                        </a:rPr>
                        <a:t> Configuration Manager</a:t>
                      </a:r>
                    </a:p>
                    <a:p>
                      <a:pPr>
                        <a:lnSpc>
                          <a:spcPct val="100000"/>
                        </a:lnSpc>
                        <a:spcAft>
                          <a:spcPts val="800"/>
                        </a:spcAft>
                      </a:pPr>
                      <a:r>
                        <a:rPr lang="en-GB" sz="1200" u="none" dirty="0" smtClean="0">
                          <a:effectLst/>
                        </a:rPr>
                        <a:t>-OR-</a:t>
                      </a:r>
                    </a:p>
                    <a:p>
                      <a:pPr>
                        <a:lnSpc>
                          <a:spcPct val="100000"/>
                        </a:lnSpc>
                        <a:spcAft>
                          <a:spcPts val="800"/>
                        </a:spcAft>
                      </a:pPr>
                      <a:r>
                        <a:rPr lang="en-GB" sz="1200" u="none" dirty="0" smtClean="0">
                          <a:effectLst/>
                        </a:rPr>
                        <a:t>Group Policy</a:t>
                      </a:r>
                    </a:p>
                    <a:p>
                      <a:pPr>
                        <a:lnSpc>
                          <a:spcPct val="100000"/>
                        </a:lnSpc>
                        <a:spcAft>
                          <a:spcPts val="800"/>
                        </a:spcAft>
                      </a:pPr>
                      <a:r>
                        <a:rPr lang="en-GB" sz="1200" dirty="0" smtClean="0">
                          <a:effectLst/>
                        </a:rPr>
                        <a:t>-OR-</a:t>
                      </a:r>
                      <a:br>
                        <a:rPr lang="en-GB" sz="1200" dirty="0" smtClean="0">
                          <a:effectLst/>
                        </a:rPr>
                      </a:br>
                      <a:r>
                        <a:rPr lang="en-GB" sz="1200" dirty="0" smtClean="0">
                          <a:effectLst/>
                        </a:rPr>
                        <a:t>Your current company-wide 3rd party mobile device management (MDM) solution. For info about 3rd party MDM solutions, see the documentation that came with your product.</a:t>
                      </a:r>
                      <a:endParaRPr lang="en-GB"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36841" marR="136841" marT="102631" marB="102631"/>
                </a:tc>
                <a:extLst>
                  <a:ext uri="{0D108BD9-81ED-4DB2-BD59-A6C34878D82A}">
                    <a16:rowId xmlns:a16="http://schemas.microsoft.com/office/drawing/2014/main" val="3113697620"/>
                  </a:ext>
                </a:extLst>
              </a:tr>
            </a:tbl>
          </a:graphicData>
        </a:graphic>
      </p:graphicFrame>
      <p:sp>
        <p:nvSpPr>
          <p:cNvPr id="7" name="Rectangle 2"/>
          <p:cNvSpPr>
            <a:spLocks noChangeArrowheads="1"/>
          </p:cNvSpPr>
          <p:nvPr/>
        </p:nvSpPr>
        <p:spPr bwMode="auto">
          <a:xfrm>
            <a:off x="955675" y="2141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6128887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Exploit Guard Attack </a:t>
            </a:r>
            <a:r>
              <a:rPr lang="en-GB" dirty="0" smtClean="0">
                <a:solidFill>
                  <a:schemeClr val="tx1">
                    <a:lumMod val="65000"/>
                    <a:lumOff val="35000"/>
                  </a:schemeClr>
                </a:solidFill>
              </a:rPr>
              <a:t>Surface Reduction (ASR) </a:t>
            </a:r>
            <a:r>
              <a:rPr lang="en-GB" dirty="0">
                <a:solidFill>
                  <a:schemeClr val="tx1">
                    <a:lumMod val="65000"/>
                    <a:lumOff val="35000"/>
                  </a:schemeClr>
                </a:solidFill>
              </a:rPr>
              <a:t>rules</a:t>
            </a:r>
          </a:p>
        </p:txBody>
      </p:sp>
      <p:graphicFrame>
        <p:nvGraphicFramePr>
          <p:cNvPr id="5" name="Content Placeholder 4"/>
          <p:cNvGraphicFramePr>
            <a:graphicFrameLocks noGrp="1"/>
          </p:cNvGraphicFramePr>
          <p:nvPr>
            <p:ph idx="1"/>
            <p:extLst/>
          </p:nvPr>
        </p:nvGraphicFramePr>
        <p:xfrm>
          <a:off x="677334" y="1930400"/>
          <a:ext cx="9716346" cy="4453235"/>
        </p:xfrm>
        <a:graphic>
          <a:graphicData uri="http://schemas.openxmlformats.org/drawingml/2006/table">
            <a:tbl>
              <a:tblPr firstRow="1" firstCol="1" bandRow="1">
                <a:tableStyleId>{9DCAF9ED-07DC-4A11-8D7F-57B35C25682E}</a:tableStyleId>
              </a:tblPr>
              <a:tblGrid>
                <a:gridCol w="5726873">
                  <a:extLst>
                    <a:ext uri="{9D8B030D-6E8A-4147-A177-3AD203B41FA5}">
                      <a16:colId xmlns:a16="http://schemas.microsoft.com/office/drawing/2014/main" val="1441473236"/>
                    </a:ext>
                  </a:extLst>
                </a:gridCol>
                <a:gridCol w="3989473">
                  <a:extLst>
                    <a:ext uri="{9D8B030D-6E8A-4147-A177-3AD203B41FA5}">
                      <a16:colId xmlns:a16="http://schemas.microsoft.com/office/drawing/2014/main" val="897165497"/>
                    </a:ext>
                  </a:extLst>
                </a:gridCol>
              </a:tblGrid>
              <a:tr h="282339">
                <a:tc>
                  <a:txBody>
                    <a:bodyPr/>
                    <a:lstStyle/>
                    <a:p>
                      <a:pPr algn="ctr">
                        <a:lnSpc>
                          <a:spcPct val="107000"/>
                        </a:lnSpc>
                        <a:spcAft>
                          <a:spcPts val="0"/>
                        </a:spcAft>
                      </a:pPr>
                      <a:r>
                        <a:rPr lang="en-GB" sz="1200" dirty="0">
                          <a:effectLst/>
                        </a:rPr>
                        <a:t>Rule name</a:t>
                      </a:r>
                      <a:endParaRPr lang="en-GB"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dirty="0">
                          <a:effectLst/>
                        </a:rPr>
                        <a:t>GUID</a:t>
                      </a:r>
                      <a:endParaRPr lang="en-GB"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746700716"/>
                  </a:ext>
                </a:extLst>
              </a:tr>
              <a:tr h="282339">
                <a:tc>
                  <a:txBody>
                    <a:bodyPr/>
                    <a:lstStyle/>
                    <a:p>
                      <a:pPr>
                        <a:lnSpc>
                          <a:spcPct val="107000"/>
                        </a:lnSpc>
                        <a:spcAft>
                          <a:spcPts val="0"/>
                        </a:spcAft>
                      </a:pPr>
                      <a:r>
                        <a:rPr lang="en-GB" sz="1200">
                          <a:effectLst/>
                        </a:rPr>
                        <a:t>Block executable content from email client and webmail</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BE9BA2D9-53EA-4CDC-84E5-9B1EEEE46550</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1433002202"/>
                  </a:ext>
                </a:extLst>
              </a:tr>
              <a:tr h="282339">
                <a:tc>
                  <a:txBody>
                    <a:bodyPr/>
                    <a:lstStyle/>
                    <a:p>
                      <a:pPr>
                        <a:lnSpc>
                          <a:spcPct val="107000"/>
                        </a:lnSpc>
                        <a:spcAft>
                          <a:spcPts val="0"/>
                        </a:spcAft>
                      </a:pPr>
                      <a:r>
                        <a:rPr lang="en-GB" sz="1200">
                          <a:effectLst/>
                        </a:rPr>
                        <a:t>Block all Office applications from creating child processes</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dirty="0">
                          <a:effectLst/>
                        </a:rPr>
                        <a:t>D4F940AB-401B-4EFC-AADC-AD5F3C50688A</a:t>
                      </a:r>
                      <a:endParaRPr lang="en-GB"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520749877"/>
                  </a:ext>
                </a:extLst>
              </a:tr>
              <a:tr h="282339">
                <a:tc>
                  <a:txBody>
                    <a:bodyPr/>
                    <a:lstStyle/>
                    <a:p>
                      <a:pPr>
                        <a:lnSpc>
                          <a:spcPct val="107000"/>
                        </a:lnSpc>
                        <a:spcAft>
                          <a:spcPts val="0"/>
                        </a:spcAft>
                      </a:pPr>
                      <a:r>
                        <a:rPr lang="en-GB" sz="1200">
                          <a:effectLst/>
                        </a:rPr>
                        <a:t>Block Office applications from creating executable content</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3B576869-A4EC-4529-8536-B80A7769E899</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733628323"/>
                  </a:ext>
                </a:extLst>
              </a:tr>
              <a:tr h="282339">
                <a:tc>
                  <a:txBody>
                    <a:bodyPr/>
                    <a:lstStyle/>
                    <a:p>
                      <a:pPr>
                        <a:lnSpc>
                          <a:spcPct val="107000"/>
                        </a:lnSpc>
                        <a:spcAft>
                          <a:spcPts val="0"/>
                        </a:spcAft>
                      </a:pPr>
                      <a:r>
                        <a:rPr lang="en-GB" sz="1200">
                          <a:effectLst/>
                        </a:rPr>
                        <a:t>Block Office applications from injecting code into other processes</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75668C1F-73B5-4CF0-BB93-3ECF5CB7CC84</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520343407"/>
                  </a:ext>
                </a:extLst>
              </a:tr>
              <a:tr h="282339">
                <a:tc>
                  <a:txBody>
                    <a:bodyPr/>
                    <a:lstStyle/>
                    <a:p>
                      <a:pPr>
                        <a:lnSpc>
                          <a:spcPct val="107000"/>
                        </a:lnSpc>
                        <a:spcAft>
                          <a:spcPts val="0"/>
                        </a:spcAft>
                      </a:pPr>
                      <a:r>
                        <a:rPr lang="en-GB" sz="1200">
                          <a:effectLst/>
                        </a:rPr>
                        <a:t>Block JavaScript or VBScript from launching downloaded executable content</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D3E037E1-3EB8-44C8-A917-57927947596D</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138880054"/>
                  </a:ext>
                </a:extLst>
              </a:tr>
              <a:tr h="282339">
                <a:tc>
                  <a:txBody>
                    <a:bodyPr/>
                    <a:lstStyle/>
                    <a:p>
                      <a:pPr>
                        <a:lnSpc>
                          <a:spcPct val="107000"/>
                        </a:lnSpc>
                        <a:spcAft>
                          <a:spcPts val="0"/>
                        </a:spcAft>
                      </a:pPr>
                      <a:r>
                        <a:rPr lang="en-GB" sz="1200">
                          <a:effectLst/>
                        </a:rPr>
                        <a:t>Block execution of potentially obfuscated scripts</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5BEB7EFE-FD9A-4556-801D-275E5FFC04CC</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2240108404"/>
                  </a:ext>
                </a:extLst>
              </a:tr>
              <a:tr h="282339">
                <a:tc>
                  <a:txBody>
                    <a:bodyPr/>
                    <a:lstStyle/>
                    <a:p>
                      <a:pPr>
                        <a:lnSpc>
                          <a:spcPct val="107000"/>
                        </a:lnSpc>
                        <a:spcAft>
                          <a:spcPts val="0"/>
                        </a:spcAft>
                      </a:pPr>
                      <a:r>
                        <a:rPr lang="en-GB" sz="1200">
                          <a:effectLst/>
                        </a:rPr>
                        <a:t>Block Win32 API calls from Office macro</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92E97FA1-2EDF-4476-BDD6-9DD0B4DDDC7B</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487079477"/>
                  </a:ext>
                </a:extLst>
              </a:tr>
              <a:tr h="300373">
                <a:tc>
                  <a:txBody>
                    <a:bodyPr/>
                    <a:lstStyle/>
                    <a:p>
                      <a:pPr>
                        <a:lnSpc>
                          <a:spcPct val="107000"/>
                        </a:lnSpc>
                        <a:spcAft>
                          <a:spcPts val="0"/>
                        </a:spcAft>
                      </a:pPr>
                      <a:r>
                        <a:rPr lang="en-GB" sz="1200">
                          <a:effectLst/>
                        </a:rPr>
                        <a:t>Block executable files from running unless they meet a prevalence, age, or trusted list criterion</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01443614-cd74-433a-b99e-2ecdc07bfc25</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601721586"/>
                  </a:ext>
                </a:extLst>
              </a:tr>
              <a:tr h="282339">
                <a:tc>
                  <a:txBody>
                    <a:bodyPr/>
                    <a:lstStyle/>
                    <a:p>
                      <a:pPr>
                        <a:lnSpc>
                          <a:spcPct val="107000"/>
                        </a:lnSpc>
                        <a:spcAft>
                          <a:spcPts val="0"/>
                        </a:spcAft>
                      </a:pPr>
                      <a:r>
                        <a:rPr lang="en-GB" sz="1200">
                          <a:effectLst/>
                        </a:rPr>
                        <a:t>Use advanced protection against ransomware</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c1db55ab-c21a-4637-bb3f-a12568109d35</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2919779614"/>
                  </a:ext>
                </a:extLst>
              </a:tr>
              <a:tr h="282339">
                <a:tc>
                  <a:txBody>
                    <a:bodyPr/>
                    <a:lstStyle/>
                    <a:p>
                      <a:pPr>
                        <a:lnSpc>
                          <a:spcPct val="107000"/>
                        </a:lnSpc>
                        <a:spcAft>
                          <a:spcPts val="0"/>
                        </a:spcAft>
                      </a:pPr>
                      <a:r>
                        <a:rPr lang="en-GB" sz="1200">
                          <a:effectLst/>
                        </a:rPr>
                        <a:t>Block credential stealing from the Windows local security authority subsystem (lsass.exe)</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9e6c4e1f-7d60-472f-ba1a-a39ef669e4b2</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3491226920"/>
                  </a:ext>
                </a:extLst>
              </a:tr>
              <a:tr h="282339">
                <a:tc>
                  <a:txBody>
                    <a:bodyPr/>
                    <a:lstStyle/>
                    <a:p>
                      <a:pPr>
                        <a:lnSpc>
                          <a:spcPct val="107000"/>
                        </a:lnSpc>
                        <a:spcAft>
                          <a:spcPts val="0"/>
                        </a:spcAft>
                      </a:pPr>
                      <a:r>
                        <a:rPr lang="en-GB" sz="1200">
                          <a:effectLst/>
                        </a:rPr>
                        <a:t>Block process creations originating from PSExec and WMI commands</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d1e49aac-8f56-4280-b9ba-993a6d77406c</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2487664142"/>
                  </a:ext>
                </a:extLst>
              </a:tr>
              <a:tr h="282339">
                <a:tc>
                  <a:txBody>
                    <a:bodyPr/>
                    <a:lstStyle/>
                    <a:p>
                      <a:pPr>
                        <a:lnSpc>
                          <a:spcPct val="107000"/>
                        </a:lnSpc>
                        <a:spcAft>
                          <a:spcPts val="0"/>
                        </a:spcAft>
                      </a:pPr>
                      <a:r>
                        <a:rPr lang="en-GB" sz="1200">
                          <a:effectLst/>
                        </a:rPr>
                        <a:t>Block untrusted and unsigned processes that run from USB</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b2b3f03d-6a65-4f7b-a9c7-1c7ef74a9ba4</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2924334548"/>
                  </a:ext>
                </a:extLst>
              </a:tr>
              <a:tr h="282339">
                <a:tc>
                  <a:txBody>
                    <a:bodyPr/>
                    <a:lstStyle/>
                    <a:p>
                      <a:pPr>
                        <a:lnSpc>
                          <a:spcPct val="107000"/>
                        </a:lnSpc>
                        <a:spcAft>
                          <a:spcPts val="0"/>
                        </a:spcAft>
                      </a:pPr>
                      <a:r>
                        <a:rPr lang="en-GB" sz="1200">
                          <a:effectLst/>
                        </a:rPr>
                        <a:t>Block Office communication application from creating child processes</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a:effectLst/>
                        </a:rPr>
                        <a:t>26190899-1602-49e8-8b27-eb1d0a1ce869</a:t>
                      </a:r>
                      <a:endParaRPr lang="en-GB" sz="1200" b="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1530590642"/>
                  </a:ext>
                </a:extLst>
              </a:tr>
              <a:tr h="282339">
                <a:tc>
                  <a:txBody>
                    <a:bodyPr/>
                    <a:lstStyle/>
                    <a:p>
                      <a:pPr>
                        <a:lnSpc>
                          <a:spcPct val="107000"/>
                        </a:lnSpc>
                        <a:spcAft>
                          <a:spcPts val="0"/>
                        </a:spcAft>
                      </a:pPr>
                      <a:r>
                        <a:rPr lang="en-GB" sz="1200" dirty="0">
                          <a:effectLst/>
                        </a:rPr>
                        <a:t>Block Adobe Reader from creating child processes</a:t>
                      </a:r>
                      <a:endParaRPr lang="en-GB"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tc>
                  <a:txBody>
                    <a:bodyPr/>
                    <a:lstStyle/>
                    <a:p>
                      <a:pPr algn="ctr">
                        <a:lnSpc>
                          <a:spcPct val="107000"/>
                        </a:lnSpc>
                        <a:spcAft>
                          <a:spcPts val="0"/>
                        </a:spcAft>
                      </a:pPr>
                      <a:r>
                        <a:rPr lang="en-GB" sz="1200" dirty="0">
                          <a:effectLst/>
                        </a:rPr>
                        <a:t>7674ba52-37eb-4a4f-a9a1-f0f9a1619a2c</a:t>
                      </a:r>
                      <a:endParaRPr lang="en-GB"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48884" marR="48884" marT="0" marB="0"/>
                </a:tc>
                <a:extLst>
                  <a:ext uri="{0D108BD9-81ED-4DB2-BD59-A6C34878D82A}">
                    <a16:rowId xmlns:a16="http://schemas.microsoft.com/office/drawing/2014/main" val="2148475021"/>
                  </a:ext>
                </a:extLst>
              </a:tr>
            </a:tbl>
          </a:graphicData>
        </a:graphic>
      </p:graphicFrame>
      <p:sp>
        <p:nvSpPr>
          <p:cNvPr id="6" name="TextBox 5"/>
          <p:cNvSpPr txBox="1"/>
          <p:nvPr/>
        </p:nvSpPr>
        <p:spPr>
          <a:xfrm>
            <a:off x="677334" y="6457890"/>
            <a:ext cx="8771466" cy="400110"/>
          </a:xfrm>
          <a:prstGeom prst="rect">
            <a:avLst/>
          </a:prstGeom>
          <a:noFill/>
        </p:spPr>
        <p:txBody>
          <a:bodyPr wrap="square" rtlCol="0">
            <a:spAutoFit/>
          </a:bodyPr>
          <a:lstStyle/>
          <a:p>
            <a:r>
              <a:rPr lang="en-GB" sz="1000" i="1" dirty="0" smtClean="0"/>
              <a:t>Reference: </a:t>
            </a:r>
            <a:r>
              <a:rPr lang="en-GB" sz="1000" i="1" dirty="0" smtClean="0">
                <a:hlinkClick r:id="rId2"/>
              </a:rPr>
              <a:t>https://docs.microsoft.com/en-us/windows/security/threat-protection/windows-defender-exploit-guard/attack-surface-reduction-exploit-guard</a:t>
            </a:r>
            <a:endParaRPr lang="en-GB" sz="1000" i="1" dirty="0"/>
          </a:p>
        </p:txBody>
      </p:sp>
    </p:spTree>
    <p:extLst>
      <p:ext uri="{BB962C8B-B14F-4D97-AF65-F5344CB8AC3E}">
        <p14:creationId xmlns:p14="http://schemas.microsoft.com/office/powerpoint/2010/main" val="15895167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9944"/>
            <a:ext cx="8596668" cy="612098"/>
          </a:xfrm>
        </p:spPr>
        <p:txBody>
          <a:bodyPr>
            <a:normAutofit fontScale="90000"/>
          </a:bodyPr>
          <a:lstStyle/>
          <a:p>
            <a:r>
              <a:rPr lang="en-GB" b="1" dirty="0">
                <a:solidFill>
                  <a:schemeClr val="tx1">
                    <a:lumMod val="65000"/>
                    <a:lumOff val="35000"/>
                  </a:schemeClr>
                </a:solidFill>
              </a:rPr>
              <a:t>TPM and Windows Features</a:t>
            </a:r>
            <a:br>
              <a:rPr lang="en-GB" b="1" dirty="0">
                <a:solidFill>
                  <a:schemeClr val="tx1">
                    <a:lumMod val="65000"/>
                    <a:lumOff val="35000"/>
                  </a:schemeClr>
                </a:solidFill>
              </a:rPr>
            </a:br>
            <a:r>
              <a:rPr lang="en-GB" dirty="0">
                <a:solidFill>
                  <a:schemeClr val="tx1">
                    <a:lumMod val="65000"/>
                    <a:lumOff val="35000"/>
                  </a:schemeClr>
                </a:solidFill>
              </a:rPr>
              <a:t/>
            </a:r>
            <a:br>
              <a:rPr lang="en-GB" dirty="0">
                <a:solidFill>
                  <a:schemeClr val="tx1">
                    <a:lumMod val="65000"/>
                    <a:lumOff val="35000"/>
                  </a:schemeClr>
                </a:solidFill>
              </a:rPr>
            </a:br>
            <a:endParaRPr lang="en-GB" dirty="0">
              <a:solidFill>
                <a:schemeClr val="tx1">
                  <a:lumMod val="65000"/>
                  <a:lumOff val="3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4128313036"/>
              </p:ext>
            </p:extLst>
          </p:nvPr>
        </p:nvGraphicFramePr>
        <p:xfrm>
          <a:off x="127419" y="524662"/>
          <a:ext cx="11834730" cy="6281624"/>
        </p:xfrm>
        <a:graphic>
          <a:graphicData uri="http://schemas.openxmlformats.org/drawingml/2006/table">
            <a:tbl>
              <a:tblPr firstRow="1" firstCol="1" bandRow="1">
                <a:tableStyleId>{21E4AEA4-8DFA-4A89-87EB-49C32662AFE0}</a:tableStyleId>
              </a:tblPr>
              <a:tblGrid>
                <a:gridCol w="2366946">
                  <a:extLst>
                    <a:ext uri="{9D8B030D-6E8A-4147-A177-3AD203B41FA5}">
                      <a16:colId xmlns:a16="http://schemas.microsoft.com/office/drawing/2014/main" val="74776468"/>
                    </a:ext>
                  </a:extLst>
                </a:gridCol>
                <a:gridCol w="968363">
                  <a:extLst>
                    <a:ext uri="{9D8B030D-6E8A-4147-A177-3AD203B41FA5}">
                      <a16:colId xmlns:a16="http://schemas.microsoft.com/office/drawing/2014/main" val="2911952885"/>
                    </a:ext>
                  </a:extLst>
                </a:gridCol>
                <a:gridCol w="1206708">
                  <a:extLst>
                    <a:ext uri="{9D8B030D-6E8A-4147-A177-3AD203B41FA5}">
                      <a16:colId xmlns:a16="http://schemas.microsoft.com/office/drawing/2014/main" val="1971886437"/>
                    </a:ext>
                  </a:extLst>
                </a:gridCol>
                <a:gridCol w="1154243">
                  <a:extLst>
                    <a:ext uri="{9D8B030D-6E8A-4147-A177-3AD203B41FA5}">
                      <a16:colId xmlns:a16="http://schemas.microsoft.com/office/drawing/2014/main" val="2424183978"/>
                    </a:ext>
                  </a:extLst>
                </a:gridCol>
                <a:gridCol w="6138470">
                  <a:extLst>
                    <a:ext uri="{9D8B030D-6E8A-4147-A177-3AD203B41FA5}">
                      <a16:colId xmlns:a16="http://schemas.microsoft.com/office/drawing/2014/main" val="3994784304"/>
                    </a:ext>
                  </a:extLst>
                </a:gridCol>
              </a:tblGrid>
              <a:tr h="162386">
                <a:tc>
                  <a:txBody>
                    <a:bodyPr/>
                    <a:lstStyle/>
                    <a:p>
                      <a:pPr>
                        <a:lnSpc>
                          <a:spcPct val="107000"/>
                        </a:lnSpc>
                        <a:spcAft>
                          <a:spcPts val="0"/>
                        </a:spcAft>
                      </a:pPr>
                      <a:r>
                        <a:rPr lang="en-GB" sz="1000">
                          <a:effectLst/>
                        </a:rPr>
                        <a:t>Windows Features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nchor="b"/>
                </a:tc>
                <a:tc>
                  <a:txBody>
                    <a:bodyPr/>
                    <a:lstStyle/>
                    <a:p>
                      <a:pPr>
                        <a:lnSpc>
                          <a:spcPct val="107000"/>
                        </a:lnSpc>
                        <a:spcAft>
                          <a:spcPts val="0"/>
                        </a:spcAft>
                      </a:pPr>
                      <a:r>
                        <a:rPr lang="en-GB" sz="1000">
                          <a:effectLst/>
                        </a:rPr>
                        <a:t>TPM Required</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nchor="b"/>
                </a:tc>
                <a:tc>
                  <a:txBody>
                    <a:bodyPr/>
                    <a:lstStyle/>
                    <a:p>
                      <a:pPr>
                        <a:lnSpc>
                          <a:spcPct val="107000"/>
                        </a:lnSpc>
                        <a:spcAft>
                          <a:spcPts val="0"/>
                        </a:spcAft>
                      </a:pPr>
                      <a:r>
                        <a:rPr lang="en-GB" sz="1000">
                          <a:effectLst/>
                        </a:rPr>
                        <a:t>Supports TPM 1.2</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nchor="b"/>
                </a:tc>
                <a:tc>
                  <a:txBody>
                    <a:bodyPr/>
                    <a:lstStyle/>
                    <a:p>
                      <a:pPr>
                        <a:lnSpc>
                          <a:spcPct val="107000"/>
                        </a:lnSpc>
                        <a:spcAft>
                          <a:spcPts val="0"/>
                        </a:spcAft>
                      </a:pPr>
                      <a:r>
                        <a:rPr lang="en-GB" sz="1000">
                          <a:effectLst/>
                        </a:rPr>
                        <a:t>Supports TPM 2.0</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nchor="b"/>
                </a:tc>
                <a:tc>
                  <a:txBody>
                    <a:bodyPr/>
                    <a:lstStyle/>
                    <a:p>
                      <a:pPr>
                        <a:lnSpc>
                          <a:spcPct val="107000"/>
                        </a:lnSpc>
                        <a:spcAft>
                          <a:spcPts val="0"/>
                        </a:spcAft>
                      </a:pPr>
                      <a:r>
                        <a:rPr lang="en-GB" sz="1000">
                          <a:effectLst/>
                        </a:rPr>
                        <a:t>Details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nchor="b"/>
                </a:tc>
                <a:extLst>
                  <a:ext uri="{0D108BD9-81ED-4DB2-BD59-A6C34878D82A}">
                    <a16:rowId xmlns:a16="http://schemas.microsoft.com/office/drawing/2014/main" val="1993854021"/>
                  </a:ext>
                </a:extLst>
              </a:tr>
              <a:tr h="386018">
                <a:tc>
                  <a:txBody>
                    <a:bodyPr/>
                    <a:lstStyle/>
                    <a:p>
                      <a:pPr>
                        <a:lnSpc>
                          <a:spcPct val="107000"/>
                        </a:lnSpc>
                        <a:spcAft>
                          <a:spcPts val="0"/>
                        </a:spcAft>
                      </a:pPr>
                      <a:r>
                        <a:rPr lang="en-GB" sz="1000">
                          <a:effectLst/>
                        </a:rPr>
                        <a:t>Measured Boot</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dirty="0">
                          <a:effectLst/>
                        </a:rPr>
                        <a:t>Yes</a:t>
                      </a:r>
                      <a:endParaRPr lang="en-GB" sz="1000" dirty="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spcAft>
                          <a:spcPts val="0"/>
                        </a:spcAft>
                      </a:pPr>
                      <a:r>
                        <a:rPr lang="en-GB" sz="1000">
                          <a:effectLst/>
                        </a:rPr>
                        <a:t>Measured Boot requires TPM 1.2 or 2.0 and UEFI Secure Boot</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extLst>
                  <a:ext uri="{0D108BD9-81ED-4DB2-BD59-A6C34878D82A}">
                    <a16:rowId xmlns:a16="http://schemas.microsoft.com/office/drawing/2014/main" val="920505536"/>
                  </a:ext>
                </a:extLst>
              </a:tr>
              <a:tr h="610095">
                <a:tc>
                  <a:txBody>
                    <a:bodyPr/>
                    <a:lstStyle/>
                    <a:p>
                      <a:pPr>
                        <a:lnSpc>
                          <a:spcPct val="107000"/>
                        </a:lnSpc>
                        <a:spcAft>
                          <a:spcPts val="0"/>
                        </a:spcAft>
                      </a:pPr>
                      <a:r>
                        <a:rPr lang="en-GB" sz="1000">
                          <a:effectLst/>
                        </a:rPr>
                        <a:t>BitLocker</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spcAft>
                          <a:spcPts val="0"/>
                        </a:spcAft>
                      </a:pPr>
                      <a:r>
                        <a:rPr lang="en-GB" sz="1000">
                          <a:effectLst/>
                        </a:rPr>
                        <a:t>TPM 1.2 or 2.0 is required, but </a:t>
                      </a:r>
                      <a:r>
                        <a:rPr lang="en-GB" sz="1000" u="sng">
                          <a:effectLst/>
                          <a:hlinkClick r:id="rId2"/>
                        </a:rPr>
                        <a:t>Automatic Device Encryption requires Modern Standby</a:t>
                      </a:r>
                      <a:r>
                        <a:rPr lang="en-GB" sz="1000">
                          <a:effectLst/>
                        </a:rPr>
                        <a:t> including TPM 2.0 support</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extLst>
                  <a:ext uri="{0D108BD9-81ED-4DB2-BD59-A6C34878D82A}">
                    <a16:rowId xmlns:a16="http://schemas.microsoft.com/office/drawing/2014/main" val="148640187"/>
                  </a:ext>
                </a:extLst>
              </a:tr>
              <a:tr h="535402">
                <a:tc>
                  <a:txBody>
                    <a:bodyPr/>
                    <a:lstStyle/>
                    <a:p>
                      <a:pPr>
                        <a:lnSpc>
                          <a:spcPct val="107000"/>
                        </a:lnSpc>
                        <a:spcAft>
                          <a:spcPts val="0"/>
                        </a:spcAft>
                      </a:pPr>
                      <a:r>
                        <a:rPr lang="en-GB" sz="1000">
                          <a:effectLst/>
                        </a:rPr>
                        <a:t>Device Encryption</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N/A</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spcAft>
                          <a:spcPts val="0"/>
                        </a:spcAft>
                      </a:pPr>
                      <a:r>
                        <a:rPr lang="en-GB" sz="1000">
                          <a:effectLst/>
                        </a:rPr>
                        <a:t>Device Encryption requires Modern Standby/Connected Standby certification, which requires TPM 2.0.</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extLst>
                  <a:ext uri="{0D108BD9-81ED-4DB2-BD59-A6C34878D82A}">
                    <a16:rowId xmlns:a16="http://schemas.microsoft.com/office/drawing/2014/main" val="530069385"/>
                  </a:ext>
                </a:extLst>
              </a:tr>
              <a:tr h="311324">
                <a:tc>
                  <a:txBody>
                    <a:bodyPr/>
                    <a:lstStyle/>
                    <a:p>
                      <a:pPr>
                        <a:lnSpc>
                          <a:spcPct val="107000"/>
                        </a:lnSpc>
                        <a:spcAft>
                          <a:spcPts val="0"/>
                        </a:spcAft>
                      </a:pPr>
                      <a:r>
                        <a:rPr lang="en-GB" sz="1000">
                          <a:effectLst/>
                        </a:rPr>
                        <a:t>Windows Defender Application Control (Device Guard)</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No</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pPr>
                      <a:endParaRPr lang="en-GB" sz="1000">
                        <a:effectLst/>
                        <a:latin typeface="+mn-lt"/>
                      </a:endParaRPr>
                    </a:p>
                  </a:txBody>
                  <a:tcPr marL="37849" marR="37849" marT="28387" marB="28387"/>
                </a:tc>
                <a:extLst>
                  <a:ext uri="{0D108BD9-81ED-4DB2-BD59-A6C34878D82A}">
                    <a16:rowId xmlns:a16="http://schemas.microsoft.com/office/drawing/2014/main" val="2443099773"/>
                  </a:ext>
                </a:extLst>
              </a:tr>
              <a:tr h="236631">
                <a:tc>
                  <a:txBody>
                    <a:bodyPr/>
                    <a:lstStyle/>
                    <a:p>
                      <a:pPr>
                        <a:lnSpc>
                          <a:spcPct val="107000"/>
                        </a:lnSpc>
                        <a:spcAft>
                          <a:spcPts val="0"/>
                        </a:spcAft>
                      </a:pPr>
                      <a:r>
                        <a:rPr lang="en-GB" sz="1000">
                          <a:effectLst/>
                        </a:rPr>
                        <a:t>Windows Defender Exploit Guard</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No</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N/A</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N/A</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pPr>
                      <a:endParaRPr lang="en-GB" sz="1000">
                        <a:effectLst/>
                        <a:latin typeface="+mn-lt"/>
                      </a:endParaRPr>
                    </a:p>
                  </a:txBody>
                  <a:tcPr marL="37849" marR="37849" marT="28387" marB="28387"/>
                </a:tc>
                <a:extLst>
                  <a:ext uri="{0D108BD9-81ED-4DB2-BD59-A6C34878D82A}">
                    <a16:rowId xmlns:a16="http://schemas.microsoft.com/office/drawing/2014/main" val="3248317641"/>
                  </a:ext>
                </a:extLst>
              </a:tr>
              <a:tr h="236631">
                <a:tc>
                  <a:txBody>
                    <a:bodyPr/>
                    <a:lstStyle/>
                    <a:p>
                      <a:pPr>
                        <a:lnSpc>
                          <a:spcPct val="107000"/>
                        </a:lnSpc>
                        <a:spcAft>
                          <a:spcPts val="0"/>
                        </a:spcAft>
                      </a:pPr>
                      <a:r>
                        <a:rPr lang="en-GB" sz="1000">
                          <a:effectLst/>
                        </a:rPr>
                        <a:t>Windows Defender System Guard</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No</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pPr>
                      <a:endParaRPr lang="en-GB" sz="1000">
                        <a:effectLst/>
                        <a:latin typeface="+mn-lt"/>
                      </a:endParaRPr>
                    </a:p>
                  </a:txBody>
                  <a:tcPr marL="37849" marR="37849" marT="28387" marB="28387"/>
                </a:tc>
                <a:extLst>
                  <a:ext uri="{0D108BD9-81ED-4DB2-BD59-A6C34878D82A}">
                    <a16:rowId xmlns:a16="http://schemas.microsoft.com/office/drawing/2014/main" val="2376370717"/>
                  </a:ext>
                </a:extLst>
              </a:tr>
              <a:tr h="759480">
                <a:tc>
                  <a:txBody>
                    <a:bodyPr/>
                    <a:lstStyle/>
                    <a:p>
                      <a:pPr>
                        <a:lnSpc>
                          <a:spcPct val="107000"/>
                        </a:lnSpc>
                        <a:spcAft>
                          <a:spcPts val="0"/>
                        </a:spcAft>
                      </a:pPr>
                      <a:r>
                        <a:rPr lang="en-GB" sz="1000">
                          <a:effectLst/>
                        </a:rPr>
                        <a:t>Credential Guard</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No</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dirty="0">
                          <a:effectLst/>
                        </a:rPr>
                        <a:t>Yes</a:t>
                      </a:r>
                      <a:endParaRPr lang="en-GB" sz="1000" dirty="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spcAft>
                          <a:spcPts val="0"/>
                        </a:spcAft>
                      </a:pPr>
                      <a:r>
                        <a:rPr lang="en-GB" sz="1000">
                          <a:effectLst/>
                        </a:rPr>
                        <a:t>Windows 10, version 1507 (End of Life as of May 2017) only supported TPM 2.0 for Credential Guard. Beginning with Windows 10, version 1511, TPM 1.2 and 2.0 are supported.</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extLst>
                  <a:ext uri="{0D108BD9-81ED-4DB2-BD59-A6C34878D82A}">
                    <a16:rowId xmlns:a16="http://schemas.microsoft.com/office/drawing/2014/main" val="2826023348"/>
                  </a:ext>
                </a:extLst>
              </a:tr>
              <a:tr h="236631">
                <a:tc>
                  <a:txBody>
                    <a:bodyPr/>
                    <a:lstStyle/>
                    <a:p>
                      <a:pPr>
                        <a:lnSpc>
                          <a:spcPct val="107000"/>
                        </a:lnSpc>
                        <a:spcAft>
                          <a:spcPts val="0"/>
                        </a:spcAft>
                      </a:pPr>
                      <a:r>
                        <a:rPr lang="en-GB" sz="1000">
                          <a:effectLst/>
                        </a:rPr>
                        <a:t>Device Health Attestation</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pPr>
                      <a:endParaRPr lang="en-GB" sz="1000">
                        <a:effectLst/>
                        <a:latin typeface="+mn-lt"/>
                      </a:endParaRPr>
                    </a:p>
                  </a:txBody>
                  <a:tcPr marL="37849" marR="37849" marT="28387" marB="28387"/>
                </a:tc>
                <a:extLst>
                  <a:ext uri="{0D108BD9-81ED-4DB2-BD59-A6C34878D82A}">
                    <a16:rowId xmlns:a16="http://schemas.microsoft.com/office/drawing/2014/main" val="1600444555"/>
                  </a:ext>
                </a:extLst>
              </a:tr>
              <a:tr h="834173">
                <a:tc>
                  <a:txBody>
                    <a:bodyPr/>
                    <a:lstStyle/>
                    <a:p>
                      <a:pPr>
                        <a:lnSpc>
                          <a:spcPct val="107000"/>
                        </a:lnSpc>
                        <a:spcAft>
                          <a:spcPts val="0"/>
                        </a:spcAft>
                      </a:pPr>
                      <a:r>
                        <a:rPr lang="en-GB" sz="1000">
                          <a:effectLst/>
                        </a:rPr>
                        <a:t>Windows Hello/Windows Hello for Business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No</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spcAft>
                          <a:spcPts val="0"/>
                        </a:spcAft>
                      </a:pPr>
                      <a:r>
                        <a:rPr lang="en-GB" sz="1000">
                          <a:effectLst/>
                        </a:rPr>
                        <a:t>Azure AD join supports both versions of TPM, but requires TPM with keyed-hash message authentication code (HMAC) and Endorsement Key (EK) certificate for key attestation support.</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extLst>
                  <a:ext uri="{0D108BD9-81ED-4DB2-BD59-A6C34878D82A}">
                    <a16:rowId xmlns:a16="http://schemas.microsoft.com/office/drawing/2014/main" val="3572598788"/>
                  </a:ext>
                </a:extLst>
              </a:tr>
              <a:tr h="162386">
                <a:tc>
                  <a:txBody>
                    <a:bodyPr/>
                    <a:lstStyle/>
                    <a:p>
                      <a:pPr>
                        <a:lnSpc>
                          <a:spcPct val="107000"/>
                        </a:lnSpc>
                        <a:spcAft>
                          <a:spcPts val="0"/>
                        </a:spcAft>
                      </a:pPr>
                      <a:r>
                        <a:rPr lang="en-GB" sz="1000">
                          <a:effectLst/>
                        </a:rPr>
                        <a:t>UEFI Secure Boot</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No</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pPr>
                      <a:endParaRPr lang="en-GB" sz="1000">
                        <a:effectLst/>
                        <a:latin typeface="+mn-lt"/>
                      </a:endParaRPr>
                    </a:p>
                  </a:txBody>
                  <a:tcPr marL="37849" marR="37849" marT="28387" marB="28387"/>
                </a:tc>
                <a:extLst>
                  <a:ext uri="{0D108BD9-81ED-4DB2-BD59-A6C34878D82A}">
                    <a16:rowId xmlns:a16="http://schemas.microsoft.com/office/drawing/2014/main" val="3628738148"/>
                  </a:ext>
                </a:extLst>
              </a:tr>
              <a:tr h="311324">
                <a:tc>
                  <a:txBody>
                    <a:bodyPr/>
                    <a:lstStyle/>
                    <a:p>
                      <a:pPr>
                        <a:lnSpc>
                          <a:spcPct val="107000"/>
                        </a:lnSpc>
                        <a:spcAft>
                          <a:spcPts val="0"/>
                        </a:spcAft>
                      </a:pPr>
                      <a:r>
                        <a:rPr lang="en-GB" sz="1000">
                          <a:effectLst/>
                        </a:rPr>
                        <a:t>TPM Platform Crypto Provider Key Storage Provider</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dirty="0">
                          <a:effectLst/>
                        </a:rPr>
                        <a:t>Yes</a:t>
                      </a:r>
                      <a:endParaRPr lang="en-GB" sz="1000" dirty="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pPr>
                      <a:endParaRPr lang="en-GB" sz="1000" dirty="0">
                        <a:effectLst/>
                        <a:latin typeface="+mn-lt"/>
                      </a:endParaRPr>
                    </a:p>
                  </a:txBody>
                  <a:tcPr marL="37849" marR="37849" marT="28387" marB="28387"/>
                </a:tc>
                <a:extLst>
                  <a:ext uri="{0D108BD9-81ED-4DB2-BD59-A6C34878D82A}">
                    <a16:rowId xmlns:a16="http://schemas.microsoft.com/office/drawing/2014/main" val="330988368"/>
                  </a:ext>
                </a:extLst>
              </a:tr>
              <a:tr h="162386">
                <a:tc>
                  <a:txBody>
                    <a:bodyPr/>
                    <a:lstStyle/>
                    <a:p>
                      <a:pPr>
                        <a:lnSpc>
                          <a:spcPct val="107000"/>
                        </a:lnSpc>
                        <a:spcAft>
                          <a:spcPts val="0"/>
                        </a:spcAft>
                      </a:pPr>
                      <a:r>
                        <a:rPr lang="en-GB" sz="1000">
                          <a:effectLst/>
                        </a:rPr>
                        <a:t>Virtual Smart Card</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pPr>
                      <a:endParaRPr lang="en-GB" sz="1000">
                        <a:effectLst/>
                        <a:latin typeface="+mn-lt"/>
                      </a:endParaRPr>
                    </a:p>
                  </a:txBody>
                  <a:tcPr marL="37849" marR="37849" marT="28387" marB="28387"/>
                </a:tc>
                <a:extLst>
                  <a:ext uri="{0D108BD9-81ED-4DB2-BD59-A6C34878D82A}">
                    <a16:rowId xmlns:a16="http://schemas.microsoft.com/office/drawing/2014/main" val="3770448665"/>
                  </a:ext>
                </a:extLst>
              </a:tr>
              <a:tr h="311324">
                <a:tc>
                  <a:txBody>
                    <a:bodyPr/>
                    <a:lstStyle/>
                    <a:p>
                      <a:pPr>
                        <a:lnSpc>
                          <a:spcPct val="107000"/>
                        </a:lnSpc>
                        <a:spcAft>
                          <a:spcPts val="0"/>
                        </a:spcAft>
                      </a:pPr>
                      <a:r>
                        <a:rPr lang="en-GB" sz="1000">
                          <a:effectLst/>
                        </a:rPr>
                        <a:t>Certificate storage</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No</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spcAft>
                          <a:spcPts val="0"/>
                        </a:spcAft>
                      </a:pPr>
                      <a:r>
                        <a:rPr lang="en-GB" sz="1000">
                          <a:effectLst/>
                        </a:rPr>
                        <a:t>TPM is only required when the certificate is stored in the TPM.</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extLst>
                  <a:ext uri="{0D108BD9-81ED-4DB2-BD59-A6C34878D82A}">
                    <a16:rowId xmlns:a16="http://schemas.microsoft.com/office/drawing/2014/main" val="2849466487"/>
                  </a:ext>
                </a:extLst>
              </a:tr>
              <a:tr h="236631">
                <a:tc>
                  <a:txBody>
                    <a:bodyPr/>
                    <a:lstStyle/>
                    <a:p>
                      <a:pPr>
                        <a:lnSpc>
                          <a:spcPct val="107000"/>
                        </a:lnSpc>
                        <a:spcAft>
                          <a:spcPts val="0"/>
                        </a:spcAft>
                      </a:pPr>
                      <a:r>
                        <a:rPr lang="en-GB" sz="1000">
                          <a:effectLst/>
                        </a:rPr>
                        <a:t>Autopilot</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No</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spcAft>
                          <a:spcPts val="0"/>
                        </a:spcAft>
                      </a:pPr>
                      <a:r>
                        <a:rPr lang="en-GB" sz="1000">
                          <a:effectLst/>
                        </a:rPr>
                        <a:t>TPM 2.0 and UEFI firmware is required.</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extLst>
                  <a:ext uri="{0D108BD9-81ED-4DB2-BD59-A6C34878D82A}">
                    <a16:rowId xmlns:a16="http://schemas.microsoft.com/office/drawing/2014/main" val="1042225451"/>
                  </a:ext>
                </a:extLst>
              </a:tr>
              <a:tr h="236631">
                <a:tc>
                  <a:txBody>
                    <a:bodyPr/>
                    <a:lstStyle/>
                    <a:p>
                      <a:pPr>
                        <a:lnSpc>
                          <a:spcPct val="107000"/>
                        </a:lnSpc>
                        <a:spcAft>
                          <a:spcPts val="0"/>
                        </a:spcAft>
                      </a:pPr>
                      <a:r>
                        <a:rPr lang="en-GB" sz="1000">
                          <a:effectLst/>
                        </a:rPr>
                        <a:t>SecureBIO</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No</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spcAft>
                          <a:spcPts val="0"/>
                        </a:spcAft>
                      </a:pPr>
                      <a:r>
                        <a:rPr lang="en-GB" sz="1000">
                          <a:effectLst/>
                        </a:rPr>
                        <a:t>TPM 2.0 and UEFI firmware is required.</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extLst>
                  <a:ext uri="{0D108BD9-81ED-4DB2-BD59-A6C34878D82A}">
                    <a16:rowId xmlns:a16="http://schemas.microsoft.com/office/drawing/2014/main" val="3811139845"/>
                  </a:ext>
                </a:extLst>
              </a:tr>
              <a:tr h="236631">
                <a:tc>
                  <a:txBody>
                    <a:bodyPr/>
                    <a:lstStyle/>
                    <a:p>
                      <a:pPr>
                        <a:lnSpc>
                          <a:spcPct val="107000"/>
                        </a:lnSpc>
                        <a:spcAft>
                          <a:spcPts val="0"/>
                        </a:spcAft>
                      </a:pPr>
                      <a:r>
                        <a:rPr lang="en-GB" sz="1000">
                          <a:effectLst/>
                        </a:rPr>
                        <a:t>DRTM</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Yes</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a:effectLst/>
                        </a:rPr>
                        <a:t>No</a:t>
                      </a:r>
                      <a:endParaRPr lang="en-GB" sz="100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gn="ctr">
                        <a:lnSpc>
                          <a:spcPct val="107000"/>
                        </a:lnSpc>
                        <a:spcAft>
                          <a:spcPts val="0"/>
                        </a:spcAft>
                      </a:pPr>
                      <a:r>
                        <a:rPr lang="en-GB" sz="1000" dirty="0">
                          <a:effectLst/>
                        </a:rPr>
                        <a:t>Yes</a:t>
                      </a:r>
                      <a:endParaRPr lang="en-GB" sz="1000" dirty="0">
                        <a:effectLst/>
                        <a:latin typeface="+mn-lt"/>
                        <a:ea typeface="Calibri" panose="020F0502020204030204" pitchFamily="34" charset="0"/>
                        <a:cs typeface="Times New Roman" panose="02020603050405020304" pitchFamily="18" charset="0"/>
                      </a:endParaRPr>
                    </a:p>
                  </a:txBody>
                  <a:tcPr marL="37849" marR="37849" marT="28387" marB="28387"/>
                </a:tc>
                <a:tc>
                  <a:txBody>
                    <a:bodyPr/>
                    <a:lstStyle/>
                    <a:p>
                      <a:pPr>
                        <a:lnSpc>
                          <a:spcPct val="107000"/>
                        </a:lnSpc>
                        <a:spcAft>
                          <a:spcPts val="0"/>
                        </a:spcAft>
                      </a:pPr>
                      <a:r>
                        <a:rPr lang="en-GB" sz="1000" dirty="0">
                          <a:effectLst/>
                        </a:rPr>
                        <a:t>TPM 2.0 and UEFI firmware is required.</a:t>
                      </a:r>
                      <a:endParaRPr lang="en-GB" sz="1000" dirty="0">
                        <a:effectLst/>
                        <a:latin typeface="+mn-lt"/>
                        <a:ea typeface="Calibri" panose="020F0502020204030204" pitchFamily="34" charset="0"/>
                        <a:cs typeface="Times New Roman" panose="02020603050405020304" pitchFamily="18" charset="0"/>
                      </a:endParaRPr>
                    </a:p>
                  </a:txBody>
                  <a:tcPr marL="37849" marR="37849" marT="28387" marB="28387"/>
                </a:tc>
                <a:extLst>
                  <a:ext uri="{0D108BD9-81ED-4DB2-BD59-A6C34878D82A}">
                    <a16:rowId xmlns:a16="http://schemas.microsoft.com/office/drawing/2014/main" val="1833507449"/>
                  </a:ext>
                </a:extLst>
              </a:tr>
            </a:tbl>
          </a:graphicData>
        </a:graphic>
      </p:graphicFrame>
      <p:sp>
        <p:nvSpPr>
          <p:cNvPr id="6" name="Rectangle 1"/>
          <p:cNvSpPr>
            <a:spLocks noChangeArrowheads="1"/>
          </p:cNvSpPr>
          <p:nvPr/>
        </p:nvSpPr>
        <p:spPr bwMode="auto">
          <a:xfrm>
            <a:off x="-13609294" y="2152650"/>
            <a:ext cx="47134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21920476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46872" y="392554"/>
            <a:ext cx="6534150" cy="6057900"/>
          </a:xfrm>
          <a:prstGeom prst="rect">
            <a:avLst/>
          </a:prstGeom>
        </p:spPr>
      </p:pic>
    </p:spTree>
    <p:extLst>
      <p:ext uri="{BB962C8B-B14F-4D97-AF65-F5344CB8AC3E}">
        <p14:creationId xmlns:p14="http://schemas.microsoft.com/office/powerpoint/2010/main" val="5439168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Virtualisation Based Security (VBS)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735916"/>
            <a:ext cx="8596668" cy="3880773"/>
          </a:xfrm>
        </p:spPr>
        <p:txBody>
          <a:bodyPr/>
          <a:lstStyle/>
          <a:p>
            <a:r>
              <a:rPr lang="en-GB" dirty="0" smtClean="0"/>
              <a:t>Some of the features we are going to talk about leverage ‘Virtualisation Based Security’ (VBS) – you may also hear the term Virtual Secure Mode (VSM)</a:t>
            </a:r>
          </a:p>
          <a:p>
            <a:endParaRPr lang="en-GB" dirty="0"/>
          </a:p>
          <a:p>
            <a:r>
              <a:rPr lang="en-GB" dirty="0" smtClean="0"/>
              <a:t>VBS/VSM is an important foundation which we need to discuss briefly to understand how these ‘Guards’ do the fancy business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038" y="4533900"/>
            <a:ext cx="1991642" cy="2165579"/>
          </a:xfrm>
          <a:prstGeom prst="rect">
            <a:avLst/>
          </a:prstGeom>
        </p:spPr>
      </p:pic>
      <p:sp>
        <p:nvSpPr>
          <p:cNvPr id="5" name="Cloud Callout 4"/>
          <p:cNvSpPr/>
          <p:nvPr/>
        </p:nvSpPr>
        <p:spPr>
          <a:xfrm>
            <a:off x="3749040" y="3793236"/>
            <a:ext cx="2011680" cy="1481328"/>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How do the thing?</a:t>
            </a:r>
            <a:endParaRPr lang="en-GB" dirty="0">
              <a:solidFill>
                <a:schemeClr val="tx1"/>
              </a:solidFill>
            </a:endParaRPr>
          </a:p>
        </p:txBody>
      </p:sp>
    </p:spTree>
    <p:extLst>
      <p:ext uri="{BB962C8B-B14F-4D97-AF65-F5344CB8AC3E}">
        <p14:creationId xmlns:p14="http://schemas.microsoft.com/office/powerpoint/2010/main" val="1456359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Processor Protection Rings</a:t>
            </a:r>
            <a:endParaRPr lang="en-GB" dirty="0">
              <a:solidFill>
                <a:schemeClr val="tx1">
                  <a:lumMod val="65000"/>
                  <a:lumOff val="35000"/>
                </a:schemeClr>
              </a:solidFill>
            </a:endParaRPr>
          </a:p>
        </p:txBody>
      </p:sp>
      <p:sp>
        <p:nvSpPr>
          <p:cNvPr id="5" name="TextBox 4"/>
          <p:cNvSpPr txBox="1"/>
          <p:nvPr/>
        </p:nvSpPr>
        <p:spPr>
          <a:xfrm>
            <a:off x="2466663" y="1818719"/>
            <a:ext cx="6534930" cy="1456809"/>
          </a:xfrm>
          <a:prstGeom prst="rect">
            <a:avLst/>
          </a:prstGeom>
          <a:noFill/>
        </p:spPr>
        <p:txBody>
          <a:bodyPr wrap="square" rtlCol="0">
            <a:spAutoFit/>
          </a:bodyPr>
          <a:lstStyle/>
          <a:p>
            <a:pPr marL="342900" lvl="0" indent="-342900">
              <a:spcBef>
                <a:spcPts val="1000"/>
              </a:spcBef>
              <a:buClr>
                <a:srgbClr val="5FCBEF"/>
              </a:buClr>
              <a:buSzPct val="80000"/>
              <a:buFont typeface="Wingdings 3" charset="2"/>
              <a:buChar char=""/>
            </a:pPr>
            <a:r>
              <a:rPr lang="en-GB" dirty="0" smtClean="0">
                <a:solidFill>
                  <a:prstClr val="black">
                    <a:lumMod val="75000"/>
                    <a:lumOff val="25000"/>
                  </a:prstClr>
                </a:solidFill>
              </a:rPr>
              <a:t>RING </a:t>
            </a:r>
            <a:r>
              <a:rPr lang="en-GB" dirty="0">
                <a:solidFill>
                  <a:prstClr val="black">
                    <a:lumMod val="75000"/>
                    <a:lumOff val="25000"/>
                  </a:prstClr>
                </a:solidFill>
              </a:rPr>
              <a:t>3 – User mode code runs </a:t>
            </a:r>
            <a:r>
              <a:rPr lang="en-GB" dirty="0" smtClean="0">
                <a:solidFill>
                  <a:prstClr val="black">
                    <a:lumMod val="75000"/>
                    <a:lumOff val="25000"/>
                  </a:prstClr>
                </a:solidFill>
              </a:rPr>
              <a:t>here</a:t>
            </a:r>
          </a:p>
          <a:p>
            <a:pPr marL="342900" lvl="0" indent="-342900">
              <a:spcBef>
                <a:spcPts val="1000"/>
              </a:spcBef>
              <a:buClr>
                <a:srgbClr val="5FCBEF"/>
              </a:buClr>
              <a:buSzPct val="80000"/>
              <a:buFont typeface="Wingdings 3" charset="2"/>
              <a:buChar char=""/>
            </a:pPr>
            <a:endParaRPr lang="en-GB" dirty="0">
              <a:solidFill>
                <a:prstClr val="black">
                  <a:lumMod val="75000"/>
                  <a:lumOff val="25000"/>
                </a:prstClr>
              </a:solidFill>
            </a:endParaRPr>
          </a:p>
          <a:p>
            <a:pPr marL="342900" lvl="0" indent="-342900">
              <a:spcBef>
                <a:spcPts val="1000"/>
              </a:spcBef>
              <a:buClr>
                <a:srgbClr val="5FCBEF"/>
              </a:buClr>
              <a:buSzPct val="80000"/>
              <a:buFont typeface="Wingdings 3" charset="2"/>
              <a:buChar char=""/>
            </a:pPr>
            <a:r>
              <a:rPr lang="en-GB" dirty="0">
                <a:solidFill>
                  <a:prstClr val="black">
                    <a:lumMod val="75000"/>
                    <a:lumOff val="25000"/>
                  </a:prstClr>
                </a:solidFill>
              </a:rPr>
              <a:t>RING 0 – Highest Privilege level (traditionally), kernel </a:t>
            </a:r>
            <a:r>
              <a:rPr lang="en-GB" dirty="0" smtClean="0">
                <a:solidFill>
                  <a:prstClr val="black">
                    <a:lumMod val="75000"/>
                    <a:lumOff val="25000"/>
                  </a:prstClr>
                </a:solidFill>
              </a:rPr>
              <a:t>mode</a:t>
            </a:r>
            <a:endParaRPr lang="en-GB" dirty="0">
              <a:solidFill>
                <a:prstClr val="black">
                  <a:lumMod val="75000"/>
                  <a:lumOff val="25000"/>
                </a:prstClr>
              </a:solidFill>
            </a:endParaRPr>
          </a:p>
        </p:txBody>
      </p:sp>
      <p:sp>
        <p:nvSpPr>
          <p:cNvPr id="6" name="TextBox 5"/>
          <p:cNvSpPr txBox="1"/>
          <p:nvPr/>
        </p:nvSpPr>
        <p:spPr>
          <a:xfrm>
            <a:off x="677334" y="3978032"/>
            <a:ext cx="8596668" cy="2113399"/>
          </a:xfrm>
          <a:prstGeom prst="rect">
            <a:avLst/>
          </a:prstGeom>
          <a:noFill/>
        </p:spPr>
        <p:txBody>
          <a:bodyPr wrap="square" rtlCol="0">
            <a:spAutoFit/>
          </a:bodyPr>
          <a:lstStyle/>
          <a:p>
            <a:pPr marL="342900" lvl="0" indent="-342900">
              <a:spcBef>
                <a:spcPts val="1000"/>
              </a:spcBef>
              <a:buClr>
                <a:srgbClr val="5FCBEF"/>
              </a:buClr>
              <a:buSzPct val="80000"/>
              <a:buFont typeface="Wingdings 3" charset="2"/>
              <a:buChar char=""/>
            </a:pPr>
            <a:r>
              <a:rPr lang="en-GB" dirty="0">
                <a:solidFill>
                  <a:prstClr val="black">
                    <a:lumMod val="75000"/>
                    <a:lumOff val="25000"/>
                  </a:prstClr>
                </a:solidFill>
              </a:rPr>
              <a:t>RING 1 and 2 </a:t>
            </a:r>
            <a:r>
              <a:rPr lang="en-GB" dirty="0" smtClean="0">
                <a:solidFill>
                  <a:prstClr val="black">
                    <a:lumMod val="75000"/>
                    <a:lumOff val="25000"/>
                  </a:prstClr>
                </a:solidFill>
              </a:rPr>
              <a:t>typically unused. You may hear of ‘minus’ rings as well</a:t>
            </a:r>
            <a:endParaRPr lang="en-GB" dirty="0">
              <a:solidFill>
                <a:prstClr val="black">
                  <a:lumMod val="75000"/>
                  <a:lumOff val="25000"/>
                </a:prstClr>
              </a:solidFill>
            </a:endParaRPr>
          </a:p>
          <a:p>
            <a:pPr marL="742950" lvl="1" indent="-285750">
              <a:spcBef>
                <a:spcPts val="1000"/>
              </a:spcBef>
              <a:buClr>
                <a:srgbClr val="5FCBEF"/>
              </a:buClr>
              <a:buSzPct val="80000"/>
              <a:buFont typeface="Wingdings 3" charset="2"/>
              <a:buChar char=""/>
            </a:pPr>
            <a:r>
              <a:rPr lang="en-GB" sz="1600" dirty="0">
                <a:solidFill>
                  <a:prstClr val="black">
                    <a:lumMod val="75000"/>
                    <a:lumOff val="25000"/>
                  </a:prstClr>
                </a:solidFill>
              </a:rPr>
              <a:t>RING -1 (Hypervisor)</a:t>
            </a:r>
          </a:p>
          <a:p>
            <a:pPr marL="742950" lvl="1" indent="-285750">
              <a:spcBef>
                <a:spcPts val="1000"/>
              </a:spcBef>
              <a:buClr>
                <a:srgbClr val="5FCBEF"/>
              </a:buClr>
              <a:buSzPct val="80000"/>
              <a:buFont typeface="Wingdings 3" charset="2"/>
              <a:buChar char=""/>
            </a:pPr>
            <a:r>
              <a:rPr lang="en-GB" sz="1600" dirty="0">
                <a:solidFill>
                  <a:prstClr val="black">
                    <a:lumMod val="75000"/>
                    <a:lumOff val="25000"/>
                  </a:prstClr>
                </a:solidFill>
              </a:rPr>
              <a:t>RING -2 (System Management Mode - SMM</a:t>
            </a:r>
            <a:r>
              <a:rPr lang="en-GB" sz="1600" dirty="0" smtClean="0">
                <a:solidFill>
                  <a:prstClr val="black">
                    <a:lumMod val="75000"/>
                    <a:lumOff val="25000"/>
                  </a:prstClr>
                </a:solidFill>
              </a:rPr>
              <a:t>)</a:t>
            </a:r>
          </a:p>
          <a:p>
            <a:pPr marL="742950" lvl="1" indent="-285750">
              <a:spcBef>
                <a:spcPts val="1000"/>
              </a:spcBef>
              <a:buClr>
                <a:srgbClr val="5FCBEF"/>
              </a:buClr>
              <a:buSzPct val="80000"/>
              <a:buFont typeface="Wingdings 3" charset="2"/>
              <a:buChar char=""/>
            </a:pPr>
            <a:endParaRPr lang="en-GB" sz="1600" dirty="0">
              <a:solidFill>
                <a:prstClr val="black">
                  <a:lumMod val="75000"/>
                  <a:lumOff val="25000"/>
                </a:prstClr>
              </a:solidFill>
            </a:endParaRPr>
          </a:p>
          <a:p>
            <a:pPr>
              <a:spcBef>
                <a:spcPts val="1000"/>
              </a:spcBef>
              <a:buClr>
                <a:srgbClr val="5FCBEF"/>
              </a:buClr>
              <a:buSzPct val="80000"/>
            </a:pPr>
            <a:r>
              <a:rPr lang="en-GB" sz="1600" b="1" dirty="0" smtClean="0">
                <a:solidFill>
                  <a:prstClr val="black">
                    <a:lumMod val="75000"/>
                    <a:lumOff val="25000"/>
                  </a:prstClr>
                </a:solidFill>
              </a:rPr>
              <a:t>Note</a:t>
            </a:r>
            <a:r>
              <a:rPr lang="en-GB" sz="1600" dirty="0" smtClean="0">
                <a:solidFill>
                  <a:prstClr val="black">
                    <a:lumMod val="75000"/>
                    <a:lumOff val="25000"/>
                  </a:prstClr>
                </a:solidFill>
              </a:rPr>
              <a:t>: There aren’t really new minus rings, it’s still R0 but leveraging specific processor functions to control access</a:t>
            </a:r>
            <a:endParaRPr lang="en-GB" sz="1600" dirty="0">
              <a:solidFill>
                <a:prstClr val="black">
                  <a:lumMod val="75000"/>
                  <a:lumOff val="25000"/>
                </a:prstClr>
              </a:solidFill>
            </a:endParaRPr>
          </a:p>
        </p:txBody>
      </p:sp>
      <p:pic>
        <p:nvPicPr>
          <p:cNvPr id="8" name="Picture 7"/>
          <p:cNvPicPr>
            <a:picLocks noChangeAspect="1"/>
          </p:cNvPicPr>
          <p:nvPr/>
        </p:nvPicPr>
        <p:blipFill>
          <a:blip r:embed="rId2"/>
          <a:stretch>
            <a:fillRect/>
          </a:stretch>
        </p:blipFill>
        <p:spPr>
          <a:xfrm>
            <a:off x="677334" y="1894420"/>
            <a:ext cx="1719113" cy="1788480"/>
          </a:xfrm>
          <a:prstGeom prst="rect">
            <a:avLst/>
          </a:prstGeom>
        </p:spPr>
      </p:pic>
    </p:spTree>
    <p:extLst>
      <p:ext uri="{BB962C8B-B14F-4D97-AF65-F5344CB8AC3E}">
        <p14:creationId xmlns:p14="http://schemas.microsoft.com/office/powerpoint/2010/main" val="2740815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4756</Words>
  <Application>Microsoft Office PowerPoint</Application>
  <PresentationFormat>Widescreen</PresentationFormat>
  <Paragraphs>763</Paragraphs>
  <Slides>78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Consolas</vt:lpstr>
      <vt:lpstr>Lucida Console</vt:lpstr>
      <vt:lpstr>Symbol</vt:lpstr>
      <vt:lpstr>Times New Roman</vt:lpstr>
      <vt:lpstr>Trebuchet MS</vt:lpstr>
      <vt:lpstr>Wingdings</vt:lpstr>
      <vt:lpstr>Wingdings 3</vt:lpstr>
      <vt:lpstr>Facet</vt:lpstr>
      <vt:lpstr>Securing Windows 10  Native Defence Features</vt:lpstr>
      <vt:lpstr>PS C:\&gt; $env:USERNAME Alex Bytes</vt:lpstr>
      <vt:lpstr>Set-Expectation –Confirm $true</vt:lpstr>
      <vt:lpstr>Defensive Features (others exist )</vt:lpstr>
      <vt:lpstr>Encryption – Not Just Mobile Devices!</vt:lpstr>
      <vt:lpstr>Securing The Boot Process</vt:lpstr>
      <vt:lpstr>PowerPoint Presentation</vt:lpstr>
      <vt:lpstr>Virtualisation Based Security (VBS)</vt:lpstr>
      <vt:lpstr>Processor Protection Rings</vt:lpstr>
      <vt:lpstr>Ring Level Privileges</vt:lpstr>
      <vt:lpstr>PowerPoint Presentation</vt:lpstr>
      <vt:lpstr>New Privilege Model</vt:lpstr>
      <vt:lpstr>Virtual Trust Level (VTL)</vt:lpstr>
      <vt:lpstr>PowerPoint Presentation</vt:lpstr>
      <vt:lpstr>Isolated User Mode (IUM) Processes</vt:lpstr>
      <vt:lpstr>Ring Levels and VTL Domains</vt:lpstr>
      <vt:lpstr>Credential Guard</vt:lpstr>
      <vt:lpstr>Credential Guard – LSASS and LSAISO</vt:lpstr>
      <vt:lpstr>LSASS/LSAISO Memory Dump Demo</vt:lpstr>
      <vt:lpstr>Remote Credential Guard</vt:lpstr>
      <vt:lpstr>Remote Credential Guard</vt:lpstr>
      <vt:lpstr>Windows Defender Application Guard (WDAG)</vt:lpstr>
      <vt:lpstr>WDAG Installation</vt:lpstr>
      <vt:lpstr>WDAG VM/VDI Support</vt:lpstr>
      <vt:lpstr>WDAG Edge Deployment Scenarios</vt:lpstr>
      <vt:lpstr>WDAG Edge Process Flow</vt:lpstr>
      <vt:lpstr>WDAG Edge Demo</vt:lpstr>
      <vt:lpstr>PowerPoint Presentation</vt:lpstr>
      <vt:lpstr>WDAG Edge Restrictions</vt:lpstr>
      <vt:lpstr>WDAG Edge Windows Defender ATP</vt:lpstr>
      <vt:lpstr>WDAG Container Bonus Points</vt:lpstr>
      <vt:lpstr>Windows Defender Exploit Guard</vt:lpstr>
      <vt:lpstr>Exploit Guard Windows Defender AV Requirements</vt:lpstr>
      <vt:lpstr>Exploit Guard – Exploit Protection</vt:lpstr>
      <vt:lpstr>Exploit Guard – Exploit Protection</vt:lpstr>
      <vt:lpstr>PowerPoint Presentation</vt:lpstr>
      <vt:lpstr>Exploit Guard Attack Surface Reduction</vt:lpstr>
      <vt:lpstr>Exploit Guard Attack Surface Reduction (ASR) rules</vt:lpstr>
      <vt:lpstr>Exploit Guard ASR Rules Config</vt:lpstr>
      <vt:lpstr>Exploit Guard Network Protection</vt:lpstr>
      <vt:lpstr>Configure Network Protection</vt:lpstr>
      <vt:lpstr>PowerPoint Presentation</vt:lpstr>
      <vt:lpstr>Exploit Guard Network Protection Event Logs</vt:lpstr>
      <vt:lpstr>Controlled Folder Access</vt:lpstr>
      <vt:lpstr>PowerPoint Presentation</vt:lpstr>
      <vt:lpstr>Exploit Guard CFA Event Logs</vt:lpstr>
      <vt:lpstr>Windows Sandbox </vt:lpstr>
      <vt:lpstr>Windows Sandbox - Microsoft Blurb…</vt:lpstr>
      <vt:lpstr>Windows Sandbox Image</vt:lpstr>
      <vt:lpstr>Windows Sandbox Requirements</vt:lpstr>
      <vt:lpstr>PowerPoint Presentation</vt:lpstr>
      <vt:lpstr>Metasploit Compromised Sandbox</vt:lpstr>
      <vt:lpstr>AppLocker &amp; Device Guard – Whitelisting</vt:lpstr>
      <vt:lpstr>Device Guard (Windows Defender Application Control)</vt:lpstr>
      <vt:lpstr>AppLocker vs Device Guard</vt:lpstr>
      <vt:lpstr>AppLocker Rules</vt:lpstr>
      <vt:lpstr>AppLocker DLL Rules</vt:lpstr>
      <vt:lpstr>AppLocker Default Rules</vt:lpstr>
      <vt:lpstr>DG/WDAC Hardware Requirements</vt:lpstr>
      <vt:lpstr>DG/WDAC Signed Policy</vt:lpstr>
      <vt:lpstr>AppLocker, Device Guard or Both?</vt:lpstr>
      <vt:lpstr>National Cyber Security Centre - NCSC</vt:lpstr>
      <vt:lpstr>Questions</vt:lpstr>
      <vt:lpstr>Feedback</vt:lpstr>
      <vt:lpstr>Appendices</vt:lpstr>
      <vt:lpstr>PowerPoint Presentation</vt:lpstr>
      <vt:lpstr>VMware vCenter - Enable VBS (ESXi 6.7 or later)</vt:lpstr>
      <vt:lpstr>Hyper-V Enabled Nested Virtualisation</vt:lpstr>
      <vt:lpstr>AppLocker Rule Notes</vt:lpstr>
      <vt:lpstr>Secure Boot Requirements</vt:lpstr>
      <vt:lpstr>VBS Requirements</vt:lpstr>
      <vt:lpstr>Standard Remote Desktop vs Remote Credential Guard/Restricted Admin Mode</vt:lpstr>
      <vt:lpstr>Device Guard Requirements</vt:lpstr>
      <vt:lpstr>WDAG Hardware Requirements</vt:lpstr>
      <vt:lpstr>WDAG Software Requirements</vt:lpstr>
      <vt:lpstr>Exploit Guard Attack Surface Reduction (ASR) rules</vt:lpstr>
      <vt:lpstr>TPM and Windows Features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Windows 10  Native Defence Features</dc:title>
  <dc:creator/>
  <cp:lastModifiedBy/>
  <cp:revision>1</cp:revision>
  <dcterms:created xsi:type="dcterms:W3CDTF">2018-04-16T19:29:45Z</dcterms:created>
  <dcterms:modified xsi:type="dcterms:W3CDTF">2019-04-23T19:15:04Z</dcterms:modified>
  <cp:contentStatus/>
</cp:coreProperties>
</file>